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07" r:id="rId5"/>
  </p:sldMasterIdLst>
  <p:notesMasterIdLst>
    <p:notesMasterId r:id="rId34"/>
  </p:notesMasterIdLst>
  <p:handoutMasterIdLst>
    <p:handoutMasterId r:id="rId35"/>
  </p:handoutMasterIdLst>
  <p:sldIdLst>
    <p:sldId id="367" r:id="rId6"/>
    <p:sldId id="469" r:id="rId7"/>
    <p:sldId id="470" r:id="rId8"/>
    <p:sldId id="466" r:id="rId9"/>
    <p:sldId id="436" r:id="rId10"/>
    <p:sldId id="406" r:id="rId11"/>
    <p:sldId id="463" r:id="rId12"/>
    <p:sldId id="454" r:id="rId13"/>
    <p:sldId id="455" r:id="rId14"/>
    <p:sldId id="456" r:id="rId15"/>
    <p:sldId id="457" r:id="rId16"/>
    <p:sldId id="464" r:id="rId17"/>
    <p:sldId id="465" r:id="rId18"/>
    <p:sldId id="381" r:id="rId19"/>
    <p:sldId id="263" r:id="rId20"/>
    <p:sldId id="258" r:id="rId21"/>
    <p:sldId id="257" r:id="rId22"/>
    <p:sldId id="266" r:id="rId23"/>
    <p:sldId id="460" r:id="rId24"/>
    <p:sldId id="265" r:id="rId25"/>
    <p:sldId id="462" r:id="rId26"/>
    <p:sldId id="261" r:id="rId27"/>
    <p:sldId id="260" r:id="rId28"/>
    <p:sldId id="262" r:id="rId29"/>
    <p:sldId id="394" r:id="rId30"/>
    <p:sldId id="368" r:id="rId31"/>
    <p:sldId id="372" r:id="rId32"/>
    <p:sldId id="43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my Kangdra" initials="TK" lastIdx="2" clrIdx="0">
    <p:extLst>
      <p:ext uri="{19B8F6BF-5375-455C-9EA6-DF929625EA0E}">
        <p15:presenceInfo xmlns:p15="http://schemas.microsoft.com/office/powerpoint/2012/main" userId="64778024ae9d9a3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047A"/>
    <a:srgbClr val="009FD8"/>
    <a:srgbClr val="714C9C"/>
    <a:srgbClr val="4D429B"/>
    <a:srgbClr val="90D6E9"/>
    <a:srgbClr val="FFFFFF"/>
    <a:srgbClr val="39BCDB"/>
    <a:srgbClr val="00FE73"/>
    <a:srgbClr val="404040"/>
    <a:srgbClr val="496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4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wmf"/><Relationship Id="rId1" Type="http://schemas.openxmlformats.org/officeDocument/2006/relationships/image" Target="../media/image3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5F488D-C7E3-4A07-BCDE-DCE4336B59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603C54-8170-4CBA-B3D7-2054B132236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F31C4-E9EC-4CF7-945C-DAACA39390F3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971D3-9E57-4971-966F-25BA8632B7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5D41A-15BE-48A3-AE6B-355B588552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AC66E-81EF-451C-AAA7-A4B22442C1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22991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svg>
</file>

<file path=ppt/media/image100.png>
</file>

<file path=ppt/media/image101.png>
</file>

<file path=ppt/media/image102.png>
</file>

<file path=ppt/media/image103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wmf>
</file>

<file path=ppt/media/image36.wmf>
</file>

<file path=ppt/media/image37.png>
</file>

<file path=ppt/media/image38.png>
</file>

<file path=ppt/media/image39.sv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png>
</file>

<file path=ppt/media/image58.jpeg>
</file>

<file path=ppt/media/image59.jpeg>
</file>

<file path=ppt/media/image6.svg>
</file>

<file path=ppt/media/image60.png>
</file>

<file path=ppt/media/image61.png>
</file>

<file path=ppt/media/image62.svg>
</file>

<file path=ppt/media/image63.png>
</file>

<file path=ppt/media/image64.jpeg>
</file>

<file path=ppt/media/image65.png>
</file>

<file path=ppt/media/image66.sv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png>
</file>

<file path=ppt/media/image90.png>
</file>

<file path=ppt/media/image91.png>
</file>

<file path=ppt/media/image92.png>
</file>

<file path=ppt/media/image93.png>
</file>

<file path=ppt/media/image94.svg>
</file>

<file path=ppt/media/image95.png>
</file>

<file path=ppt/media/image96.svg>
</file>

<file path=ppt/media/image97.pn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7A972-4FD3-4C34-B99A-BFC4643BCF54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7A11C-F3EC-4C86-9238-0A3D6621ABA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466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7A11C-F3EC-4C86-9238-0A3D6621ABA6}" type="slidenum">
              <a:rPr kumimoji="0" lang="en-S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S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4065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B16E5-566F-2448-904B-A805CC1C14C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7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7A11C-F3EC-4C86-9238-0A3D6621ABA6}" type="slidenum">
              <a:rPr kumimoji="0" lang="en-S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S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4790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7A11C-F3EC-4C86-9238-0A3D6621ABA6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8275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7A11C-F3EC-4C86-9238-0A3D6621ABA6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87238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7A11C-F3EC-4C86-9238-0A3D6621ABA6}" type="slidenum">
              <a:rPr kumimoji="0" lang="en-S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S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9072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7A11C-F3EC-4C86-9238-0A3D6621ABA6}" type="slidenum">
              <a:rPr kumimoji="0" lang="en-SG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SG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5187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7A11C-F3EC-4C86-9238-0A3D6621ABA6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141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B16E5-566F-2448-904B-A805CC1C14C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68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B16E5-566F-2448-904B-A805CC1C14C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75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A9106-E4C7-4F32-895E-6241EA2D4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8BAE0-4808-4165-A79F-9709AB7D4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4B15B-24C7-4EE8-B356-FA555FA5B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7410A-0679-4DC8-8F41-2085727A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71525-7462-4FE8-9215-6BDCFA69D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5731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5C31-3F9F-4EF0-B568-31694C37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5E6EB-E2E4-4901-A34E-F90372E1D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75EF0-1ACE-48A7-8A6E-A81A35D34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7BB4B-406E-4291-9F0B-8FC3383A0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B4054-1835-4913-B0A7-09D3965BE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311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1D7C60-6374-4B00-916A-E01E325B8F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256EDF-D28C-4271-9045-E2C5EFE16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87A2A-17E5-46F5-901F-6EB963943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C080B-52C3-446D-9EA7-BE3BA0080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3AB60-80D9-4DB5-8340-E31D0536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97939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3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3" y="2491273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7" y="2491273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0474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D3402-4CAB-4B24-ADC3-FBEB33D65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94E1A-DDDF-478D-A9CE-196D302441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5ECDC-32F8-4164-A485-DFA3BCBB7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594C8-89B7-4B57-8889-77DF7D05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AFDE-FB34-48B5-8D22-4F15EA1B9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13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53392-6BD7-49A1-9615-4173FFB9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DBAE3-1F21-46D8-9F16-C6F9A3086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E6EF3-3F8B-4DA5-87E3-9F0ABEDD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7CA0F-37C4-4984-B716-2EC0A11CB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DC0F3-9193-4164-A622-043E3B385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001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5FB76-93EF-49BE-B401-E2DA41736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D145A-82D2-4F9A-AB04-0E6616DA2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98C25-7AF2-4D7E-8755-3394B6792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C47D8-40F3-4D5D-8D86-10173DA18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2255A-E390-4DF1-8054-FB6E4A470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28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DAA6C-0F81-4ECC-872A-FF8E5A63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74A3C-8FCB-49B3-A093-B02CE0DB8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F08029-C4D2-48B2-8C46-178D30A62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EA4E7-0FE9-468E-83F7-E877BF3B0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EF7EC-7027-4BA5-BBCA-CBDB276F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5F384-8EAA-4B2B-8EFD-898F1B96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17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F699D-7A59-4258-8943-4CEAA7D03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24BEB-6C1F-4E84-9F25-062B525EA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6D271-D5FC-4601-B6F8-F64AF76FD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68A2C0-F696-4848-B6F5-D0A96B7D1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9B944E-505F-4979-A987-75B163F9B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75868A-2C28-42A6-B9C8-4D15A617A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DFB12F-942C-4865-A2F6-6B3D5C08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EAFB0A-B2E4-4A7F-B50B-48FCB644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582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0E993-D670-496D-BD98-D1516F17F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7FED3B-B166-4915-B16B-BD5BE7718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DBE05-66E7-48D6-8268-BEBA8CFA0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A04A0-98CD-421B-BA47-0BA981B16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221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E221E-0605-4096-AB24-32AF5A51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D1A7D3-0B70-4E7C-B584-1E9E5574A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62DA28-967B-447B-AC38-40850246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3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27061-3775-4DED-9B90-C017A1B04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4B923-B11B-49DE-9D2E-8FB8DE2A9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C2CBA-F058-47F1-8863-09A727894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641B5-4909-41D2-B800-A30A1D52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70B1B-63A6-4B79-B6B2-9179C5285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150152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14A65-F2A8-4346-A4D6-CDD1011E1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9AE45-DBA9-483A-A1B4-7D9430696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BB20D-88ED-4359-8510-AD8E9195C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1348D-5164-43E5-9C79-9FE6C97E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ADA6AF-6B48-496A-86F2-E78DC537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4C0E9-6F83-47CE-9D7C-B2E2B54A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047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4AA0-A71A-4654-842B-65FD7C520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12AE01-8DA3-400A-B143-2F92C753D2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908B3-3535-4387-BBAC-0CCC9A5BC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9929A-5BA5-4CDE-8AE5-D88DDC1F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DDCE7-3575-437D-A07A-961652BF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76A773-0755-4041-BA6A-DDD9D2C4C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46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724B4-1CEF-4D0E-85B2-E56ECA22C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CB233-F493-49F9-A826-4D311FF03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1BC7C-526E-4EAF-9510-4FC5E814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69CA7-4B24-409B-9687-126E20DA7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92D22-B045-41E9-9974-9BC423605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621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5D1821-1FEC-4319-A993-40FE4A407E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1D0ED2-88EB-4189-8DEF-AE3126B84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6FD45-07AC-4475-BB25-6236D9CBE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86DD7-026F-4EDA-9849-E7D0377F2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085C3-A22C-44F4-AF79-619A06738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0AE9-6655-4FC0-89AD-37E0EED7A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00095-D878-47D8-BDCD-2FB0BED02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1617F-1FCD-4B38-8D05-596E86E0A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DA8E8-D63F-4A1A-9381-02D2F4158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625FA-D446-4BBD-BD40-1F4260B4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2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671FC-4856-43B7-9ABC-68E538AB5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A63A4-0E12-4742-982B-3119A16BA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234A5-8B66-4FB7-8736-CADEA005A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37D2D-57BC-4DC0-B407-3FFE9C30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DD620-3A69-4CE2-8398-F53249C50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C7B92-CE8E-4523-9F6A-B1385310F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87177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D7210-49A7-417B-8B45-BAF3F9C85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B4C9-0B7B-4D7B-8523-D3F30624E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0CE92-D3B0-413C-AF1A-9E69BC7519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5B3461-8D85-4277-9405-7766D51A2A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AB19-7517-4B26-A0A3-693A6CCEA2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22F105-16D6-4CC1-909C-9C012EE2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C84BA8-5BB1-4CCE-9F40-5383754E2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BFEFF6-E429-4D85-A7FD-62BFE4DE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9551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BB1B7-C00A-475C-A34B-9B9E36AA2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D736E-478B-48A6-98E0-59176B5E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853E2-1176-4983-8027-6734A42D7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1590E-E9AA-4411-B622-889434684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6811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67579F-9A96-4182-9A20-6A47C54F3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CFACC5-8D0C-43AF-B69D-512C86D84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46089-1889-4F4A-962B-3483EA3BF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9596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18ABA-4315-46B1-BEB6-1AE97EFA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212B4-A338-4E01-8D7F-DCC8771D7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F31F6-31AF-4FE1-88A5-89060CFA3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A0338-2CD9-4540-9944-CEF54A53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708A0-768D-4184-8694-350F953CB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108E96-FC47-42D3-8BDB-2C8AD68B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6625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D8C42-A7D7-4A96-92E3-4B8673BB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2BDB3-DF83-4A22-BCA4-371E040EC3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00FB98-1E38-404F-A178-BB2A53C9C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5335E-C039-4156-B2CE-3E9CEC5F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C56A85-D074-47A7-AEFA-D20A7E7F6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22A05-A554-4E01-BBA2-CD15BB50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253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0DA609-7F77-44AA-824F-597B3B30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4DFAD-9EF1-4E2E-93EA-1354E6BF4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5851D-D20D-4FC3-85A7-FEB72DECF7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3FF3-15FC-4015-9BF6-DDC908A851EF}" type="datetimeFigureOut">
              <a:rPr lang="en-SG" smtClean="0"/>
              <a:t>29/10/20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F4A0F-2C66-43B6-9CD0-E4247FBBAF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36A6E-350D-4169-A0EB-734ECD287E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45454-A436-4CF3-B1EF-4C631C8A9A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7244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0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3D1AD7-66BF-41F1-B518-168EC35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61016-283E-4F8A-A377-A815D78B6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D994B-06FC-4F7A-9258-645B055CD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B93C7-F1DF-4313-AFE0-531DF047028A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83395-ECD2-4EF2-8BC6-BC6AF4BCF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1DD6D-B530-42D1-8315-EB74DF94B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567D1-98A9-44F8-A797-4031C682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5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46.svg"/><Relationship Id="rId18" Type="http://schemas.openxmlformats.org/officeDocument/2006/relationships/oleObject" Target="../embeddings/oleObject1.bin"/><Relationship Id="rId26" Type="http://schemas.microsoft.com/office/2007/relationships/hdphoto" Target="../media/hdphoto1.wdp"/><Relationship Id="rId3" Type="http://schemas.openxmlformats.org/officeDocument/2006/relationships/notesSlide" Target="../notesSlides/notesSlide7.xml"/><Relationship Id="rId21" Type="http://schemas.openxmlformats.org/officeDocument/2006/relationships/image" Target="../media/image36.wmf"/><Relationship Id="rId7" Type="http://schemas.openxmlformats.org/officeDocument/2006/relationships/image" Target="../media/image40.png"/><Relationship Id="rId12" Type="http://schemas.openxmlformats.org/officeDocument/2006/relationships/image" Target="../media/image45.png"/><Relationship Id="rId17" Type="http://schemas.openxmlformats.org/officeDocument/2006/relationships/image" Target="../media/image50.svg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6" Type="http://schemas.openxmlformats.org/officeDocument/2006/relationships/image" Target="../media/image49.png"/><Relationship Id="rId20" Type="http://schemas.openxmlformats.org/officeDocument/2006/relationships/oleObject" Target="../embeddings/oleObject2.bin"/><Relationship Id="rId29" Type="http://schemas.openxmlformats.org/officeDocument/2006/relationships/image" Target="../media/image56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39.svg"/><Relationship Id="rId11" Type="http://schemas.openxmlformats.org/officeDocument/2006/relationships/image" Target="../media/image44.svg"/><Relationship Id="rId24" Type="http://schemas.openxmlformats.org/officeDocument/2006/relationships/image" Target="../media/image53.png"/><Relationship Id="rId5" Type="http://schemas.openxmlformats.org/officeDocument/2006/relationships/image" Target="../media/image38.png"/><Relationship Id="rId15" Type="http://schemas.openxmlformats.org/officeDocument/2006/relationships/image" Target="../media/image48.svg"/><Relationship Id="rId23" Type="http://schemas.openxmlformats.org/officeDocument/2006/relationships/image" Target="../media/image52.png"/><Relationship Id="rId28" Type="http://schemas.openxmlformats.org/officeDocument/2006/relationships/image" Target="../media/image55.svg"/><Relationship Id="rId10" Type="http://schemas.openxmlformats.org/officeDocument/2006/relationships/image" Target="../media/image43.png"/><Relationship Id="rId19" Type="http://schemas.openxmlformats.org/officeDocument/2006/relationships/image" Target="../media/image35.wmf"/><Relationship Id="rId4" Type="http://schemas.openxmlformats.org/officeDocument/2006/relationships/image" Target="../media/image37.png"/><Relationship Id="rId9" Type="http://schemas.openxmlformats.org/officeDocument/2006/relationships/image" Target="../media/image42.svg"/><Relationship Id="rId14" Type="http://schemas.openxmlformats.org/officeDocument/2006/relationships/image" Target="../media/image47.png"/><Relationship Id="rId22" Type="http://schemas.openxmlformats.org/officeDocument/2006/relationships/image" Target="../media/image51.png"/><Relationship Id="rId27" Type="http://schemas.openxmlformats.org/officeDocument/2006/relationships/image" Target="../media/image54.png"/><Relationship Id="rId30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60.png"/><Relationship Id="rId7" Type="http://schemas.openxmlformats.org/officeDocument/2006/relationships/image" Target="../media/image43.pn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2.svg"/><Relationship Id="rId5" Type="http://schemas.openxmlformats.org/officeDocument/2006/relationships/image" Target="../media/image61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44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3.png"/><Relationship Id="rId5" Type="http://schemas.openxmlformats.org/officeDocument/2006/relationships/image" Target="../media/image62.svg"/><Relationship Id="rId4" Type="http://schemas.openxmlformats.org/officeDocument/2006/relationships/image" Target="../media/image6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66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6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1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.svg"/><Relationship Id="rId11" Type="http://schemas.openxmlformats.org/officeDocument/2006/relationships/image" Target="../media/image73.png"/><Relationship Id="rId5" Type="http://schemas.openxmlformats.org/officeDocument/2006/relationships/image" Target="../media/image43.png"/><Relationship Id="rId10" Type="http://schemas.openxmlformats.org/officeDocument/2006/relationships/image" Target="../media/image72.png"/><Relationship Id="rId4" Type="http://schemas.microsoft.com/office/2007/relationships/hdphoto" Target="../media/hdphoto1.wdp"/><Relationship Id="rId9" Type="http://schemas.openxmlformats.org/officeDocument/2006/relationships/image" Target="../media/image7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png"/><Relationship Id="rId3" Type="http://schemas.openxmlformats.org/officeDocument/2006/relationships/image" Target="../media/image83.svg"/><Relationship Id="rId7" Type="http://schemas.openxmlformats.org/officeDocument/2006/relationships/image" Target="../media/image87.sv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png"/><Relationship Id="rId5" Type="http://schemas.openxmlformats.org/officeDocument/2006/relationships/image" Target="../media/image85.svg"/><Relationship Id="rId10" Type="http://schemas.openxmlformats.org/officeDocument/2006/relationships/image" Target="../media/image90.png"/><Relationship Id="rId4" Type="http://schemas.openxmlformats.org/officeDocument/2006/relationships/image" Target="../media/image84.png"/><Relationship Id="rId9" Type="http://schemas.openxmlformats.org/officeDocument/2006/relationships/image" Target="../media/image89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png"/><Relationship Id="rId4" Type="http://schemas.openxmlformats.org/officeDocument/2006/relationships/image" Target="../media/image7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93.png"/><Relationship Id="rId7" Type="http://schemas.openxmlformats.org/officeDocument/2006/relationships/image" Target="../media/image57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svg"/><Relationship Id="rId5" Type="http://schemas.openxmlformats.org/officeDocument/2006/relationships/image" Target="../media/image95.png"/><Relationship Id="rId4" Type="http://schemas.openxmlformats.org/officeDocument/2006/relationships/image" Target="../media/image94.sv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03.png"/><Relationship Id="rId3" Type="http://schemas.microsoft.com/office/2007/relationships/hdphoto" Target="../media/hdphoto4.wdp"/><Relationship Id="rId7" Type="http://schemas.openxmlformats.org/officeDocument/2006/relationships/image" Target="../media/image100.png"/><Relationship Id="rId12" Type="http://schemas.microsoft.com/office/2007/relationships/hdphoto" Target="../media/hdphoto8.wdp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102.png"/><Relationship Id="rId5" Type="http://schemas.openxmlformats.org/officeDocument/2006/relationships/image" Target="../media/image99.png"/><Relationship Id="rId10" Type="http://schemas.microsoft.com/office/2007/relationships/hdphoto" Target="../media/hdphoto7.wdp"/><Relationship Id="rId4" Type="http://schemas.openxmlformats.org/officeDocument/2006/relationships/image" Target="../media/image98.jpeg"/><Relationship Id="rId9" Type="http://schemas.openxmlformats.org/officeDocument/2006/relationships/image" Target="../media/image101.png"/><Relationship Id="rId14" Type="http://schemas.microsoft.com/office/2007/relationships/hdphoto" Target="../media/hdphoto9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emf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172844C-EA2D-204B-A036-00E58AEC47F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1" y="0"/>
            <a:chExt cx="12192000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D42787-0F1F-2945-B005-B201E96EC8FC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E0C36F2-1E24-2C41-9398-221C515FD7D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74250" y="2819003"/>
              <a:ext cx="3640829" cy="1454351"/>
              <a:chOff x="4446541" y="2842405"/>
              <a:chExt cx="3703036" cy="1479200"/>
            </a:xfrm>
            <a:noFill/>
          </p:grpSpPr>
          <p:pic>
            <p:nvPicPr>
              <p:cNvPr id="8" name="Picture 7" descr="Icon&#10;&#10;Description automatically generated">
                <a:extLst>
                  <a:ext uri="{FF2B5EF4-FFF2-40B4-BE49-F238E27FC236}">
                    <a16:creationId xmlns:a16="http://schemas.microsoft.com/office/drawing/2014/main" id="{9D563E39-9C32-E24D-8B1E-8558E22DC5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40000"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50592" y="2842405"/>
                <a:ext cx="1132622" cy="1132622"/>
              </a:xfrm>
              <a:prstGeom prst="rect">
                <a:avLst/>
              </a:prstGeom>
              <a:grpFill/>
            </p:spPr>
          </p:pic>
          <p:sp>
            <p:nvSpPr>
              <p:cNvPr id="9" name="Title 1">
                <a:extLst>
                  <a:ext uri="{FF2B5EF4-FFF2-40B4-BE49-F238E27FC236}">
                    <a16:creationId xmlns:a16="http://schemas.microsoft.com/office/drawing/2014/main" id="{8DC5C3C3-D327-7A43-AE6A-41C3787E5A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46541" y="3945963"/>
                <a:ext cx="3703036" cy="375642"/>
              </a:xfrm>
              <a:prstGeom prst="rect">
                <a:avLst/>
              </a:prstGeom>
              <a:grpFill/>
            </p:spPr>
            <p:txBody>
              <a:bodyPr vert="horz" wrap="square" lIns="91440" tIns="45720" rIns="91440" bIns="45720" rtlCol="0" anchor="b">
                <a:sp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SG" sz="2000" b="1" i="0" u="none" strike="noStrike" kern="1200" cap="none" spc="60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Cambria" panose="02040503050406030204" pitchFamily="18" charset="0"/>
                    <a:cs typeface="Segoe UI Light" panose="020B0502040204020203" pitchFamily="34" charset="0"/>
                  </a:rPr>
                  <a:t>Pisces</a:t>
                </a:r>
                <a:endParaRPr kumimoji="0" lang="en-SG" sz="2400" b="1" i="0" u="none" strike="noStrike" kern="1200" cap="none" spc="60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 Light" panose="020B0502040204020203" pitchFamily="34" charset="0"/>
                  <a:ea typeface="Cambria" panose="02040503050406030204" pitchFamily="18" charset="0"/>
                  <a:cs typeface="Segoe UI Light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501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9000">
                <a:srgbClr val="4D429B">
                  <a:alpha val="75000"/>
                </a:srgbClr>
              </a:gs>
              <a:gs pos="25000">
                <a:srgbClr val="6D63BF">
                  <a:alpha val="75000"/>
                </a:srgbClr>
              </a:gs>
              <a:gs pos="0">
                <a:srgbClr val="91DAEB">
                  <a:alpha val="75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Prediction Models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rcRect l="66716" t="9943" r="3932" b="37875"/>
          <a:stretch>
            <a:fillRect/>
          </a:stretch>
        </p:blipFill>
        <p:spPr>
          <a:xfrm>
            <a:off x="832710" y="1833037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sp>
        <p:nvSpPr>
          <p:cNvPr id="26" name="Rectangle 25"/>
          <p:cNvSpPr/>
          <p:nvPr/>
        </p:nvSpPr>
        <p:spPr>
          <a:xfrm>
            <a:off x="8382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a Model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048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Performance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714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Verify in Blockchain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rcRect l="8173" t="15040" r="58250" b="25267"/>
          <a:stretch>
            <a:fillRect/>
          </a:stretch>
        </p:blipFill>
        <p:spPr>
          <a:xfrm>
            <a:off x="45048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rcRect r="66935" b="41217"/>
          <a:stretch>
            <a:fillRect/>
          </a:stretch>
        </p:blipFill>
        <p:spPr>
          <a:xfrm>
            <a:off x="81714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</p:spTree>
    <p:extLst>
      <p:ext uri="{BB962C8B-B14F-4D97-AF65-F5344CB8AC3E}">
        <p14:creationId xmlns:p14="http://schemas.microsoft.com/office/powerpoint/2010/main" val="1579522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9000">
                <a:srgbClr val="4D429B">
                  <a:alpha val="75000"/>
                </a:srgbClr>
              </a:gs>
              <a:gs pos="25000">
                <a:srgbClr val="6D63BF">
                  <a:alpha val="75000"/>
                </a:srgbClr>
              </a:gs>
              <a:gs pos="0">
                <a:srgbClr val="91DAEB">
                  <a:alpha val="75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Stock Prediction and Interpretation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rcRect l="33310" r="33310" b="40656"/>
          <a:stretch>
            <a:fillRect/>
          </a:stretch>
        </p:blipFill>
        <p:spPr>
          <a:xfrm>
            <a:off x="8382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sp>
        <p:nvSpPr>
          <p:cNvPr id="23" name="Rectangle 22"/>
          <p:cNvSpPr/>
          <p:nvPr/>
        </p:nvSpPr>
        <p:spPr>
          <a:xfrm>
            <a:off x="8382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Subscribe Model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5048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Prediction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714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Interpret Model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rcRect l="84433" t="47021" r="871" b="26853"/>
          <a:stretch>
            <a:fillRect/>
          </a:stretch>
        </p:blipFill>
        <p:spPr>
          <a:xfrm>
            <a:off x="45048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4"/>
          <a:srcRect l="60436" t="70613" r="28450" b="27495"/>
          <a:stretch/>
        </p:blipFill>
        <p:spPr>
          <a:xfrm>
            <a:off x="5414963" y="4686301"/>
            <a:ext cx="1414462" cy="135428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rcRect l="10505" t="19234" r="57049" b="23085"/>
          <a:stretch>
            <a:fillRect/>
          </a:stretch>
        </p:blipFill>
        <p:spPr>
          <a:xfrm>
            <a:off x="81714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</p:spTree>
    <p:extLst>
      <p:ext uri="{BB962C8B-B14F-4D97-AF65-F5344CB8AC3E}">
        <p14:creationId xmlns:p14="http://schemas.microsoft.com/office/powerpoint/2010/main" val="249635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tx1">
                    <a:lumMod val="75000"/>
                    <a:lumOff val="25000"/>
                  </a:schemeClr>
                </a:solidFill>
              </a:rPr>
              <a:t>Contributor’s Experience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506A9BD-6A9E-4D88-A965-1B58BDFCA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" t="5734" r="748" b="1498"/>
          <a:stretch/>
        </p:blipFill>
        <p:spPr bwMode="auto">
          <a:xfrm>
            <a:off x="809582" y="1633566"/>
            <a:ext cx="10709698" cy="522443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4237" t="13466" r="15375" b="13772"/>
          <a:stretch/>
        </p:blipFill>
        <p:spPr>
          <a:xfrm>
            <a:off x="2614567" y="1925012"/>
            <a:ext cx="7121624" cy="414112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07FBE72-8ACB-4036-9CA3-41A1EFCA54AA}"/>
              </a:ext>
            </a:extLst>
          </p:cNvPr>
          <p:cNvSpPr/>
          <p:nvPr/>
        </p:nvSpPr>
        <p:spPr>
          <a:xfrm>
            <a:off x="5118562" y="343871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96EA984-47EE-4FD5-BCA9-37AC93354D17}"/>
              </a:ext>
            </a:extLst>
          </p:cNvPr>
          <p:cNvCxnSpPr>
            <a:cxnSpLocks/>
          </p:cNvCxnSpPr>
          <p:nvPr/>
        </p:nvCxnSpPr>
        <p:spPr>
          <a:xfrm>
            <a:off x="5168628" y="397871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BE99BC-1564-4CB4-B69A-B76E8FD399E3}"/>
              </a:ext>
            </a:extLst>
          </p:cNvPr>
          <p:cNvCxnSpPr>
            <a:cxnSpLocks/>
          </p:cNvCxnSpPr>
          <p:nvPr/>
        </p:nvCxnSpPr>
        <p:spPr>
          <a:xfrm>
            <a:off x="6179548" y="397871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9479F5D-1BE5-4382-B2B0-EA391A6173D3}"/>
              </a:ext>
            </a:extLst>
          </p:cNvPr>
          <p:cNvSpPr/>
          <p:nvPr/>
        </p:nvSpPr>
        <p:spPr>
          <a:xfrm>
            <a:off x="7011616" y="343871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C9304174-7C27-4E68-8EBF-46049FC51F8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9" t="21994" r="36799" b="38214"/>
          <a:stretch/>
        </p:blipFill>
        <p:spPr>
          <a:xfrm>
            <a:off x="5882912" y="168644"/>
            <a:ext cx="472353" cy="4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70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9000">
                <a:srgbClr val="4D429B">
                  <a:alpha val="75000"/>
                </a:srgbClr>
              </a:gs>
              <a:gs pos="25000">
                <a:srgbClr val="6D63BF">
                  <a:alpha val="75000"/>
                </a:srgbClr>
              </a:gs>
              <a:gs pos="0">
                <a:srgbClr val="91DAEB">
                  <a:alpha val="75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Contributor’s Features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382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Upload Model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048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Model Rank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1714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Read Feedback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rcRect l="77419" t="12739" r="829" b="48591"/>
          <a:stretch>
            <a:fillRect/>
          </a:stretch>
        </p:blipFill>
        <p:spPr>
          <a:xfrm>
            <a:off x="8382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rcRect l="33826" t="61275" r="46075" b="2993"/>
          <a:stretch>
            <a:fillRect/>
          </a:stretch>
        </p:blipFill>
        <p:spPr>
          <a:xfrm>
            <a:off x="45048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6" y="0"/>
                  <a:pt x="3182400" y="712405"/>
                  <a:pt x="3182400" y="1591200"/>
                </a:cubicBezTo>
                <a:cubicBezTo>
                  <a:pt x="3182400" y="2469995"/>
                  <a:pt x="2469996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rcRect l="77400" t="42677" r="1104" b="19108"/>
          <a:stretch>
            <a:fillRect/>
          </a:stretch>
        </p:blipFill>
        <p:spPr>
          <a:xfrm>
            <a:off x="81714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</p:spTree>
    <p:extLst>
      <p:ext uri="{BB962C8B-B14F-4D97-AF65-F5344CB8AC3E}">
        <p14:creationId xmlns:p14="http://schemas.microsoft.com/office/powerpoint/2010/main" val="94072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ABEB172F-7984-4AC1-B222-03F885CD6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71467" y="3334647"/>
            <a:ext cx="2520000" cy="50400"/>
          </a:xfrm>
          <a:prstGeom prst="rect">
            <a:avLst/>
          </a:prstGeom>
          <a:solidFill>
            <a:srgbClr val="714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5C5D5590-DCA5-4B9E-B3F3-6D0D4288E1F5}"/>
              </a:ext>
            </a:extLst>
          </p:cNvPr>
          <p:cNvCxnSpPr>
            <a:cxnSpLocks/>
          </p:cNvCxnSpPr>
          <p:nvPr/>
        </p:nvCxnSpPr>
        <p:spPr>
          <a:xfrm flipV="1">
            <a:off x="5875940" y="3413150"/>
            <a:ext cx="2157118" cy="144301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5B936B2-65AD-48FD-8CAE-2E084262BEE2}"/>
              </a:ext>
            </a:extLst>
          </p:cNvPr>
          <p:cNvCxnSpPr>
            <a:cxnSpLocks/>
          </p:cNvCxnSpPr>
          <p:nvPr/>
        </p:nvCxnSpPr>
        <p:spPr>
          <a:xfrm>
            <a:off x="5866580" y="1937169"/>
            <a:ext cx="2192021" cy="142752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4805492"/>
            <a:ext cx="5760000" cy="50668"/>
          </a:xfrm>
          <a:prstGeom prst="rect">
            <a:avLst/>
          </a:prstGeom>
          <a:gradFill flip="none" rotWithShape="1">
            <a:gsLst>
              <a:gs pos="68000">
                <a:schemeClr val="accent5"/>
              </a:gs>
              <a:gs pos="0">
                <a:schemeClr val="bg2">
                  <a:lumMod val="9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Segoe UI Light"/>
            </a:endParaRP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58601" y="3829303"/>
            <a:ext cx="0" cy="232410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3" y="4491680"/>
            <a:ext cx="630400" cy="630399"/>
          </a:xfrm>
          <a:prstGeom prst="ellipse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3" y="4539247"/>
            <a:ext cx="630400" cy="630399"/>
          </a:xfrm>
          <a:prstGeom prst="ellips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65180" y="4052917"/>
            <a:ext cx="1283031" cy="0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3" y="4539247"/>
            <a:ext cx="630400" cy="630399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825747" y="342106"/>
            <a:ext cx="6540508" cy="553998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 defTabSz="914377">
              <a:tabLst>
                <a:tab pos="347654" algn="l"/>
              </a:tabLst>
              <a:defRPr/>
            </a:pPr>
            <a:r>
              <a:rPr lang="en-US" sz="3600">
                <a:solidFill>
                  <a:schemeClr val="accent5"/>
                </a:solidFill>
                <a:latin typeface="+mj-lt"/>
                <a:ea typeface="+mj-ea"/>
                <a:cs typeface="+mj-cs"/>
              </a:rPr>
              <a:t>Prediction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  <a:r>
              <a:rPr lang="en-US" sz="3600">
                <a:solidFill>
                  <a:schemeClr val="accent5"/>
                </a:solidFill>
                <a:latin typeface="Calibri Light" panose="020F0302020204030204"/>
              </a:rPr>
              <a:t>Model Process</a:t>
            </a:r>
            <a:r>
              <a:rPr lang="en-US" sz="3600">
                <a:solidFill>
                  <a:srgbClr val="714C9C"/>
                </a:solidFill>
                <a:latin typeface="Calibri Light" panose="020F0302020204030204"/>
              </a:rPr>
              <a:t> 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714C9C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Overview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CD5711-CD0A-4028-8F19-7F1BDC47E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00" y="3568317"/>
            <a:ext cx="1747964" cy="911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E246A7-2681-4D16-9D30-E7DA48254DFE}"/>
              </a:ext>
            </a:extLst>
          </p:cNvPr>
          <p:cNvSpPr txBox="1"/>
          <p:nvPr/>
        </p:nvSpPr>
        <p:spPr>
          <a:xfrm>
            <a:off x="260473" y="5833496"/>
            <a:ext cx="2549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~140k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Bloomberg News Articles</a:t>
            </a:r>
          </a:p>
        </p:txBody>
      </p:sp>
      <p:pic>
        <p:nvPicPr>
          <p:cNvPr id="5" name="Graphic 4" descr="Newspaper">
            <a:extLst>
              <a:ext uri="{FF2B5EF4-FFF2-40B4-BE49-F238E27FC236}">
                <a16:creationId xmlns:a16="http://schemas.microsoft.com/office/drawing/2014/main" id="{CE0A8A43-1A1C-421E-ACB1-13092C1266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03600" y="4628663"/>
            <a:ext cx="360000" cy="3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67C605-304F-4006-A477-8F7E2426E8C4}"/>
              </a:ext>
            </a:extLst>
          </p:cNvPr>
          <p:cNvSpPr txBox="1"/>
          <p:nvPr/>
        </p:nvSpPr>
        <p:spPr>
          <a:xfrm>
            <a:off x="2632434" y="5845323"/>
            <a:ext cx="2179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Topic Modelling with Latent Dirichlet Allocation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783BE9-E273-4AE5-9CD6-8E416A0B0392}"/>
              </a:ext>
            </a:extLst>
          </p:cNvPr>
          <p:cNvSpPr txBox="1"/>
          <p:nvPr/>
        </p:nvSpPr>
        <p:spPr>
          <a:xfrm>
            <a:off x="4606945" y="5869476"/>
            <a:ext cx="2556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Sentiment Analysis with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Vader Sentiment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08492D-1FC3-43E7-BA7C-BAF4B453EF71}"/>
              </a:ext>
            </a:extLst>
          </p:cNvPr>
          <p:cNvSpPr txBox="1"/>
          <p:nvPr/>
        </p:nvSpPr>
        <p:spPr>
          <a:xfrm>
            <a:off x="6978477" y="4688684"/>
            <a:ext cx="22646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Random Forest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Regression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94EA8EC-6AF5-4053-AAFF-C8805531E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4" y="1880402"/>
            <a:ext cx="5866496" cy="50400"/>
          </a:xfrm>
          <a:prstGeom prst="rect">
            <a:avLst/>
          </a:prstGeom>
          <a:gradFill flip="none" rotWithShape="1">
            <a:gsLst>
              <a:gs pos="68000">
                <a:schemeClr val="accent5"/>
              </a:gs>
              <a:gs pos="0">
                <a:schemeClr val="bg2">
                  <a:lumMod val="9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C383B11-89A9-423A-91B0-9A819BE6E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62588" y="1566590"/>
            <a:ext cx="630400" cy="630399"/>
          </a:xfrm>
          <a:prstGeom prst="ellipse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8ACA5395-C65B-4294-AE34-E45B360C0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70208" y="1614157"/>
            <a:ext cx="630400" cy="630399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12" name="Picture 16" descr="pandas (software) - Wikipedia">
            <a:extLst>
              <a:ext uri="{FF2B5EF4-FFF2-40B4-BE49-F238E27FC236}">
                <a16:creationId xmlns:a16="http://schemas.microsoft.com/office/drawing/2014/main" id="{BB2E59B0-B870-4B02-A606-6709F1CF7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25" y="996738"/>
            <a:ext cx="1137566" cy="460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75FE3F5-F5A4-4F80-9C49-CAFF7BC0422D}"/>
              </a:ext>
            </a:extLst>
          </p:cNvPr>
          <p:cNvSpPr txBox="1"/>
          <p:nvPr/>
        </p:nvSpPr>
        <p:spPr>
          <a:xfrm>
            <a:off x="678608" y="2301863"/>
            <a:ext cx="2001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S&amp;P 500 Stock Data</a:t>
            </a:r>
          </a:p>
        </p:txBody>
      </p:sp>
      <p:pic>
        <p:nvPicPr>
          <p:cNvPr id="15" name="Graphic 14" descr="Upward trend">
            <a:extLst>
              <a:ext uri="{FF2B5EF4-FFF2-40B4-BE49-F238E27FC236}">
                <a16:creationId xmlns:a16="http://schemas.microsoft.com/office/drawing/2014/main" id="{75F36AB7-A8A3-4364-B29C-7527A7A5FC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88343" y="1673384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F8FA76-2822-48B2-BD9A-7F44F98173B5}"/>
              </a:ext>
            </a:extLst>
          </p:cNvPr>
          <p:cNvSpPr txBox="1"/>
          <p:nvPr/>
        </p:nvSpPr>
        <p:spPr>
          <a:xfrm>
            <a:off x="4780293" y="2377034"/>
            <a:ext cx="2001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Technical Analysis</a:t>
            </a:r>
          </a:p>
        </p:txBody>
      </p:sp>
      <p:pic>
        <p:nvPicPr>
          <p:cNvPr id="18" name="Graphic 17" descr="Gears">
            <a:extLst>
              <a:ext uri="{FF2B5EF4-FFF2-40B4-BE49-F238E27FC236}">
                <a16:creationId xmlns:a16="http://schemas.microsoft.com/office/drawing/2014/main" id="{36C14EB5-F1EA-4A6A-90D0-0CD6622B74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95940" y="1757169"/>
            <a:ext cx="360000" cy="360000"/>
          </a:xfrm>
          <a:prstGeom prst="rect">
            <a:avLst/>
          </a:prstGeom>
        </p:spPr>
      </p:pic>
      <p:pic>
        <p:nvPicPr>
          <p:cNvPr id="20" name="Graphic 19" descr="Neutral face with solid fill">
            <a:extLst>
              <a:ext uri="{FF2B5EF4-FFF2-40B4-BE49-F238E27FC236}">
                <a16:creationId xmlns:a16="http://schemas.microsoft.com/office/drawing/2014/main" id="{EE1C77CE-39DD-4813-97DB-BE324ABEEC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676420" y="5348823"/>
            <a:ext cx="360000" cy="360000"/>
          </a:xfrm>
          <a:prstGeom prst="rect">
            <a:avLst/>
          </a:prstGeom>
        </p:spPr>
      </p:pic>
      <p:pic>
        <p:nvPicPr>
          <p:cNvPr id="22" name="Graphic 21" descr="Sad face with solid fill">
            <a:extLst>
              <a:ext uri="{FF2B5EF4-FFF2-40B4-BE49-F238E27FC236}">
                <a16:creationId xmlns:a16="http://schemas.microsoft.com/office/drawing/2014/main" id="{FA1CDD95-37CA-4EF4-A055-9A218955F1D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06043" y="5348823"/>
            <a:ext cx="360000" cy="360000"/>
          </a:xfrm>
          <a:prstGeom prst="rect">
            <a:avLst/>
          </a:prstGeom>
        </p:spPr>
      </p:pic>
      <p:pic>
        <p:nvPicPr>
          <p:cNvPr id="24" name="Graphic 23" descr="Smiling face with solid fill">
            <a:extLst>
              <a:ext uri="{FF2B5EF4-FFF2-40B4-BE49-F238E27FC236}">
                <a16:creationId xmlns:a16="http://schemas.microsoft.com/office/drawing/2014/main" id="{B18320F6-0036-4FC8-94C5-CE433B577EB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045780" y="5348823"/>
            <a:ext cx="360000" cy="360000"/>
          </a:xfrm>
          <a:prstGeom prst="rect">
            <a:avLst/>
          </a:prstGeom>
        </p:spPr>
      </p:pic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655A859E-0385-443D-8231-C3434ABB730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41535" y="5342586"/>
          <a:ext cx="545382" cy="398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5" r:id="rId18" imgW="1841040" imgH="1345680" progId="">
                  <p:embed/>
                </p:oleObj>
              </mc:Choice>
              <mc:Fallback>
                <p:oleObj r:id="rId18" imgW="1841040" imgH="1345680" progId="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655A859E-0385-443D-8231-C3434ABB73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441535" y="5342586"/>
                        <a:ext cx="545382" cy="398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8158DFB6-0D4F-4B91-AA98-FC665BF0F5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90183" y="5312094"/>
          <a:ext cx="348000" cy="416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6" r:id="rId20" imgW="901440" imgH="1079280" progId="">
                  <p:embed/>
                </p:oleObj>
              </mc:Choice>
              <mc:Fallback>
                <p:oleObj r:id="rId20" imgW="901440" imgH="1079280" progId="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8158DFB6-0D4F-4B91-AA98-FC665BF0F5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390183" y="5312094"/>
                        <a:ext cx="348000" cy="416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Picture 16" descr="Random Forests: Consolidating Decision Trees | Paperspace Blog">
            <a:extLst>
              <a:ext uri="{FF2B5EF4-FFF2-40B4-BE49-F238E27FC236}">
                <a16:creationId xmlns:a16="http://schemas.microsoft.com/office/drawing/2014/main" id="{0EDE9879-117C-41DD-B55E-DA3164BEF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2466" r="2828" b="61785"/>
          <a:stretch/>
        </p:blipFill>
        <p:spPr bwMode="auto">
          <a:xfrm>
            <a:off x="7355542" y="4407628"/>
            <a:ext cx="1559131" cy="310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C2908A3-69C6-4FF8-90AE-FD574DA5E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911916" y="4052163"/>
            <a:ext cx="0" cy="230109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E05FAECA-B4B2-4553-9633-B8B46A9D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317681" y="4052163"/>
            <a:ext cx="0" cy="230109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84ACC2A-EBF4-4477-8E41-66B0DBA2A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42496" y="4052163"/>
            <a:ext cx="0" cy="230109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4" descr="Topic Modeling using Gensim-LDA in Python | by Aravind CR | Analytics  Vidhya | Medium">
            <a:extLst>
              <a:ext uri="{FF2B5EF4-FFF2-40B4-BE49-F238E27FC236}">
                <a16:creationId xmlns:a16="http://schemas.microsoft.com/office/drawing/2014/main" id="{0AC4F985-CA57-43DA-822A-CE9B1F999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470" b="11567"/>
          <a:stretch/>
        </p:blipFill>
        <p:spPr bwMode="auto">
          <a:xfrm>
            <a:off x="3114443" y="3638816"/>
            <a:ext cx="1400140" cy="610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 descr="Introduction to NLTK library in Python | by Uzair Adamjee | Python In Plain  English | Oct, 2020 | Medium">
            <a:extLst>
              <a:ext uri="{FF2B5EF4-FFF2-40B4-BE49-F238E27FC236}">
                <a16:creationId xmlns:a16="http://schemas.microsoft.com/office/drawing/2014/main" id="{BE11BA1C-38F6-401A-9A11-A5822D55B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170" y="3715210"/>
            <a:ext cx="480972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2" name="Group 131">
            <a:extLst>
              <a:ext uri="{FF2B5EF4-FFF2-40B4-BE49-F238E27FC236}">
                <a16:creationId xmlns:a16="http://schemas.microsoft.com/office/drawing/2014/main" id="{03D88AEB-38F5-4532-9BF9-0144F811347E}"/>
              </a:ext>
            </a:extLst>
          </p:cNvPr>
          <p:cNvGrpSpPr/>
          <p:nvPr/>
        </p:nvGrpSpPr>
        <p:grpSpPr>
          <a:xfrm>
            <a:off x="8784936" y="2179719"/>
            <a:ext cx="3640829" cy="2367219"/>
            <a:chOff x="8784936" y="2179719"/>
            <a:chExt cx="3640829" cy="2367219"/>
          </a:xfrm>
        </p:grpSpPr>
        <p:sp>
          <p:nvSpPr>
            <p:cNvPr id="75" name="Oval 7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83640" y="2179719"/>
              <a:ext cx="2367224" cy="2367219"/>
            </a:xfrm>
            <a:prstGeom prst="ellipse">
              <a:avLst/>
            </a:prstGeom>
            <a:solidFill>
              <a:schemeClr val="accent3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74" name="Oval 7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935189" y="2752985"/>
              <a:ext cx="1264127" cy="1264124"/>
            </a:xfrm>
            <a:prstGeom prst="ellipse">
              <a:avLst/>
            </a:prstGeom>
            <a:gradFill flip="none" rotWithShape="1">
              <a:gsLst>
                <a:gs pos="52000">
                  <a:srgbClr val="4D429B"/>
                </a:gs>
                <a:gs pos="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49" name="Picture 48" descr="Icon&#10;&#10;Description automatically generated">
              <a:extLst>
                <a:ext uri="{FF2B5EF4-FFF2-40B4-BE49-F238E27FC236}">
                  <a16:creationId xmlns:a16="http://schemas.microsoft.com/office/drawing/2014/main" id="{298AF42C-2068-4B59-B80A-CDFDF6F4F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3063" y="2964912"/>
              <a:ext cx="648377" cy="648377"/>
            </a:xfrm>
            <a:prstGeom prst="rect">
              <a:avLst/>
            </a:prstGeom>
          </p:spPr>
        </p:pic>
        <p:sp>
          <p:nvSpPr>
            <p:cNvPr id="53" name="Title 1">
              <a:extLst>
                <a:ext uri="{FF2B5EF4-FFF2-40B4-BE49-F238E27FC236}">
                  <a16:creationId xmlns:a16="http://schemas.microsoft.com/office/drawing/2014/main" id="{50FD3452-41C1-4086-890B-280007DBA9F5}"/>
                </a:ext>
              </a:extLst>
            </p:cNvPr>
            <p:cNvSpPr txBox="1">
              <a:spLocks/>
            </p:cNvSpPr>
            <p:nvPr/>
          </p:nvSpPr>
          <p:spPr>
            <a:xfrm>
              <a:off x="8784936" y="3574095"/>
              <a:ext cx="3640829" cy="2585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200" b="1" i="0" u="none" strike="noStrike" kern="1200" cap="none" spc="3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Cambria" panose="02040503050406030204" pitchFamily="18" charset="0"/>
                  <a:cs typeface="Segoe UI Light" panose="020B0502040204020203" pitchFamily="34" charset="0"/>
                </a:rPr>
                <a:t>Pisces</a:t>
              </a:r>
              <a:endParaRPr kumimoji="0" lang="en-SG" sz="1400" b="1" i="0" u="none" strike="noStrike" kern="1200" cap="none" spc="30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Cambria" panose="02040503050406030204" pitchFamily="18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F77BE99-0FAB-48FE-9394-51EEF68A9CDE}"/>
              </a:ext>
            </a:extLst>
          </p:cNvPr>
          <p:cNvGrpSpPr/>
          <p:nvPr/>
        </p:nvGrpSpPr>
        <p:grpSpPr>
          <a:xfrm>
            <a:off x="7735109" y="3041771"/>
            <a:ext cx="630400" cy="630399"/>
            <a:chOff x="7163870" y="3038649"/>
            <a:chExt cx="630400" cy="630399"/>
          </a:xfrm>
        </p:grpSpPr>
        <p:sp>
          <p:nvSpPr>
            <p:cNvPr id="73" name="Oval 7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63870" y="3038649"/>
              <a:ext cx="630400" cy="630399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116" name="Graphic 115" descr="Gears">
              <a:extLst>
                <a:ext uri="{FF2B5EF4-FFF2-40B4-BE49-F238E27FC236}">
                  <a16:creationId xmlns:a16="http://schemas.microsoft.com/office/drawing/2014/main" id="{6BD18307-A9E6-4676-B556-3D5F39F55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311509" y="3179061"/>
              <a:ext cx="360000" cy="360000"/>
            </a:xfrm>
            <a:prstGeom prst="rect">
              <a:avLst/>
            </a:prstGeom>
          </p:spPr>
        </p:pic>
      </p:grpSp>
      <p:pic>
        <p:nvPicPr>
          <p:cNvPr id="118" name="Graphic 117" descr="Smiling face with solid fill">
            <a:extLst>
              <a:ext uri="{FF2B5EF4-FFF2-40B4-BE49-F238E27FC236}">
                <a16:creationId xmlns:a16="http://schemas.microsoft.com/office/drawing/2014/main" id="{F36AE3BA-CDBD-4688-B195-B1187E835466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695940" y="4680008"/>
            <a:ext cx="360000" cy="360000"/>
          </a:xfrm>
          <a:prstGeom prst="rect">
            <a:avLst/>
          </a:prstGeom>
        </p:spPr>
      </p:pic>
      <p:pic>
        <p:nvPicPr>
          <p:cNvPr id="120" name="Graphic 119" descr="Gears">
            <a:extLst>
              <a:ext uri="{FF2B5EF4-FFF2-40B4-BE49-F238E27FC236}">
                <a16:creationId xmlns:a16="http://schemas.microsoft.com/office/drawing/2014/main" id="{889EEBE3-2940-48F1-AA88-F3D68181D1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23795" y="4674446"/>
            <a:ext cx="360000" cy="360000"/>
          </a:xfrm>
          <a:prstGeom prst="rect">
            <a:avLst/>
          </a:prstGeom>
        </p:spPr>
      </p:pic>
      <p:pic>
        <p:nvPicPr>
          <p:cNvPr id="124" name="Picture 8" descr="scikit-learn - Wikipedia">
            <a:extLst>
              <a:ext uri="{FF2B5EF4-FFF2-40B4-BE49-F238E27FC236}">
                <a16:creationId xmlns:a16="http://schemas.microsoft.com/office/drawing/2014/main" id="{DC00FF41-67A0-43F4-83CB-91086D8C3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116" y="2329346"/>
            <a:ext cx="699810" cy="3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31AAA024-03C8-4AB6-9AFB-020F7DC2C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81508" y="4050283"/>
            <a:ext cx="0" cy="230109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 descr="A picture containing logo&#10;&#10;Description automatically generated">
            <a:extLst>
              <a:ext uri="{FF2B5EF4-FFF2-40B4-BE49-F238E27FC236}">
                <a16:creationId xmlns:a16="http://schemas.microsoft.com/office/drawing/2014/main" id="{62C282BF-790A-4445-A490-7560E706FADE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9373" y="6201808"/>
            <a:ext cx="1152000" cy="4377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5ED439-781D-477B-9BDE-55E278D8C082}"/>
              </a:ext>
            </a:extLst>
          </p:cNvPr>
          <p:cNvSpPr txBox="1"/>
          <p:nvPr/>
        </p:nvSpPr>
        <p:spPr>
          <a:xfrm>
            <a:off x="9676259" y="4067155"/>
            <a:ext cx="1781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Pisces Interpretation Engine (PIE)</a:t>
            </a:r>
          </a:p>
        </p:txBody>
      </p:sp>
    </p:spTree>
    <p:extLst>
      <p:ext uri="{BB962C8B-B14F-4D97-AF65-F5344CB8AC3E}">
        <p14:creationId xmlns:p14="http://schemas.microsoft.com/office/powerpoint/2010/main" val="2658790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7DDAD62-0A31-45AC-B7B8-DE6A191E12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2" r="17263" b="246"/>
          <a:stretch/>
        </p:blipFill>
        <p:spPr bwMode="auto">
          <a:xfrm>
            <a:off x="0" y="16874"/>
            <a:ext cx="6448396" cy="6841126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470139D1-329E-4D2A-92FE-3494A7E98B00}"/>
              </a:ext>
            </a:extLst>
          </p:cNvPr>
          <p:cNvGrpSpPr/>
          <p:nvPr/>
        </p:nvGrpSpPr>
        <p:grpSpPr>
          <a:xfrm>
            <a:off x="6794088" y="1467389"/>
            <a:ext cx="5107878" cy="4323343"/>
            <a:chOff x="5919570" y="2093774"/>
            <a:chExt cx="6226650" cy="3995779"/>
          </a:xfrm>
        </p:grpSpPr>
        <p:sp>
          <p:nvSpPr>
            <p:cNvPr id="83" name="TextBox 5">
              <a:extLst>
                <a:ext uri="{FF2B5EF4-FFF2-40B4-BE49-F238E27FC236}">
                  <a16:creationId xmlns:a16="http://schemas.microsoft.com/office/drawing/2014/main" id="{3307FC8B-7716-4E4C-BC3B-7EBABAE1B076}"/>
                </a:ext>
              </a:extLst>
            </p:cNvPr>
            <p:cNvSpPr txBox="1"/>
            <p:nvPr/>
          </p:nvSpPr>
          <p:spPr>
            <a:xfrm>
              <a:off x="5969287" y="2102956"/>
              <a:ext cx="2264632" cy="31290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</a:rPr>
                <a:t>Daily Price Range</a:t>
              </a: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endParaRPr>
            </a:p>
          </p:txBody>
        </p:sp>
        <p:sp>
          <p:nvSpPr>
            <p:cNvPr id="84" name="TextBox 5">
              <a:extLst>
                <a:ext uri="{FF2B5EF4-FFF2-40B4-BE49-F238E27FC236}">
                  <a16:creationId xmlns:a16="http://schemas.microsoft.com/office/drawing/2014/main" id="{9D823CC4-7B08-4098-B152-7E5ADE3F493A}"/>
                </a:ext>
              </a:extLst>
            </p:cNvPr>
            <p:cNvSpPr txBox="1"/>
            <p:nvPr/>
          </p:nvSpPr>
          <p:spPr>
            <a:xfrm>
              <a:off x="5952459" y="3207888"/>
              <a:ext cx="2264632" cy="54046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Trading Volume /</a:t>
              </a:r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</a:rPr>
                <a:t> </a:t>
              </a: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Market Cap</a:t>
              </a: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endParaRPr>
            </a:p>
          </p:txBody>
        </p:sp>
        <p:sp>
          <p:nvSpPr>
            <p:cNvPr id="85" name="TextBox 5">
              <a:extLst>
                <a:ext uri="{FF2B5EF4-FFF2-40B4-BE49-F238E27FC236}">
                  <a16:creationId xmlns:a16="http://schemas.microsoft.com/office/drawing/2014/main" id="{FA88A25B-6B47-4ACB-9743-D04122CB04D2}"/>
                </a:ext>
              </a:extLst>
            </p:cNvPr>
            <p:cNvSpPr txBox="1"/>
            <p:nvPr/>
          </p:nvSpPr>
          <p:spPr>
            <a:xfrm>
              <a:off x="5936145" y="4389605"/>
              <a:ext cx="2264632" cy="31290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Stochastic Oscillator</a:t>
              </a: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endParaRPr>
            </a:p>
          </p:txBody>
        </p:sp>
        <p:sp>
          <p:nvSpPr>
            <p:cNvPr id="87" name="TextBox 5">
              <a:extLst>
                <a:ext uri="{FF2B5EF4-FFF2-40B4-BE49-F238E27FC236}">
                  <a16:creationId xmlns:a16="http://schemas.microsoft.com/office/drawing/2014/main" id="{A72BC90E-9EFD-4253-83D7-7BEBF38E79B4}"/>
                </a:ext>
              </a:extLst>
            </p:cNvPr>
            <p:cNvSpPr txBox="1"/>
            <p:nvPr/>
          </p:nvSpPr>
          <p:spPr>
            <a:xfrm>
              <a:off x="5919570" y="5507887"/>
              <a:ext cx="2264632" cy="54046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MACD, Signal Line, Crossovers</a:t>
              </a: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endParaRPr>
            </a:p>
          </p:txBody>
        </p:sp>
        <p:sp>
          <p:nvSpPr>
            <p:cNvPr id="89" name="TextBox 5">
              <a:extLst>
                <a:ext uri="{FF2B5EF4-FFF2-40B4-BE49-F238E27FC236}">
                  <a16:creationId xmlns:a16="http://schemas.microsoft.com/office/drawing/2014/main" id="{68361838-6395-4683-AF40-718391056B42}"/>
                </a:ext>
              </a:extLst>
            </p:cNvPr>
            <p:cNvSpPr txBox="1"/>
            <p:nvPr/>
          </p:nvSpPr>
          <p:spPr>
            <a:xfrm>
              <a:off x="9577234" y="2093774"/>
              <a:ext cx="2264632" cy="31290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Market Volatility</a:t>
              </a:r>
            </a:p>
          </p:txBody>
        </p:sp>
        <p:sp>
          <p:nvSpPr>
            <p:cNvPr id="91" name="TextBox 5">
              <a:extLst>
                <a:ext uri="{FF2B5EF4-FFF2-40B4-BE49-F238E27FC236}">
                  <a16:creationId xmlns:a16="http://schemas.microsoft.com/office/drawing/2014/main" id="{0DAE5A12-C332-42DC-8A02-ED75626568E1}"/>
                </a:ext>
              </a:extLst>
            </p:cNvPr>
            <p:cNvSpPr txBox="1"/>
            <p:nvPr/>
          </p:nvSpPr>
          <p:spPr>
            <a:xfrm>
              <a:off x="9577234" y="3235657"/>
              <a:ext cx="2264632" cy="54046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Stock Market Disagreement </a:t>
              </a: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endParaRPr>
            </a:p>
          </p:txBody>
        </p:sp>
        <p:sp>
          <p:nvSpPr>
            <p:cNvPr id="93" name="TextBox 5">
              <a:extLst>
                <a:ext uri="{FF2B5EF4-FFF2-40B4-BE49-F238E27FC236}">
                  <a16:creationId xmlns:a16="http://schemas.microsoft.com/office/drawing/2014/main" id="{4199E5D9-F4AD-40D9-B165-53E33E2C2AB3}"/>
                </a:ext>
              </a:extLst>
            </p:cNvPr>
            <p:cNvSpPr txBox="1"/>
            <p:nvPr/>
          </p:nvSpPr>
          <p:spPr>
            <a:xfrm>
              <a:off x="9272878" y="4294193"/>
              <a:ext cx="2873342" cy="7680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 Price Momentum, Overbought, Oversold Signal</a:t>
              </a:r>
            </a:p>
          </p:txBody>
        </p:sp>
        <p:sp>
          <p:nvSpPr>
            <p:cNvPr id="95" name="TextBox 5">
              <a:extLst>
                <a:ext uri="{FF2B5EF4-FFF2-40B4-BE49-F238E27FC236}">
                  <a16:creationId xmlns:a16="http://schemas.microsoft.com/office/drawing/2014/main" id="{AAD70A07-29DB-48D2-8F7F-8A064EAE00E6}"/>
                </a:ext>
              </a:extLst>
            </p:cNvPr>
            <p:cNvSpPr txBox="1"/>
            <p:nvPr/>
          </p:nvSpPr>
          <p:spPr>
            <a:xfrm>
              <a:off x="9577234" y="5538510"/>
              <a:ext cx="2264632" cy="54046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Possible Bullish, Bearish trend </a:t>
              </a:r>
            </a:p>
          </p:txBody>
        </p:sp>
        <p:sp>
          <p:nvSpPr>
            <p:cNvPr id="97" name="Arrow: Right 96">
              <a:extLst>
                <a:ext uri="{FF2B5EF4-FFF2-40B4-BE49-F238E27FC236}">
                  <a16:creationId xmlns:a16="http://schemas.microsoft.com/office/drawing/2014/main" id="{49A9B767-C67F-44F1-86AF-7E62FA0B23A5}"/>
                </a:ext>
              </a:extLst>
            </p:cNvPr>
            <p:cNvSpPr/>
            <p:nvPr/>
          </p:nvSpPr>
          <p:spPr>
            <a:xfrm>
              <a:off x="8328434" y="2103182"/>
              <a:ext cx="978478" cy="484909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Arrow: Right 98">
              <a:extLst>
                <a:ext uri="{FF2B5EF4-FFF2-40B4-BE49-F238E27FC236}">
                  <a16:creationId xmlns:a16="http://schemas.microsoft.com/office/drawing/2014/main" id="{EB2FD08A-E67B-4FC1-B30F-2F919500CC81}"/>
                </a:ext>
              </a:extLst>
            </p:cNvPr>
            <p:cNvSpPr/>
            <p:nvPr/>
          </p:nvSpPr>
          <p:spPr>
            <a:xfrm>
              <a:off x="8328434" y="4425990"/>
              <a:ext cx="978478" cy="484909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Arrow: Right 100">
              <a:extLst>
                <a:ext uri="{FF2B5EF4-FFF2-40B4-BE49-F238E27FC236}">
                  <a16:creationId xmlns:a16="http://schemas.microsoft.com/office/drawing/2014/main" id="{E6784784-4D6A-4033-8325-5ADE5732960D}"/>
                </a:ext>
              </a:extLst>
            </p:cNvPr>
            <p:cNvSpPr/>
            <p:nvPr/>
          </p:nvSpPr>
          <p:spPr>
            <a:xfrm>
              <a:off x="8328434" y="3255962"/>
              <a:ext cx="978478" cy="484909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Arrow: Right 102">
              <a:extLst>
                <a:ext uri="{FF2B5EF4-FFF2-40B4-BE49-F238E27FC236}">
                  <a16:creationId xmlns:a16="http://schemas.microsoft.com/office/drawing/2014/main" id="{9AEE3BBD-5848-42B6-B0D5-3EC94EB41F8A}"/>
                </a:ext>
              </a:extLst>
            </p:cNvPr>
            <p:cNvSpPr/>
            <p:nvPr/>
          </p:nvSpPr>
          <p:spPr>
            <a:xfrm>
              <a:off x="8328434" y="5604644"/>
              <a:ext cx="978478" cy="484909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1" name="Title 1">
            <a:extLst>
              <a:ext uri="{FF2B5EF4-FFF2-40B4-BE49-F238E27FC236}">
                <a16:creationId xmlns:a16="http://schemas.microsoft.com/office/drawing/2014/main" id="{75AA6B37-DC71-450D-9F58-769E52890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5419" y="438339"/>
            <a:ext cx="5436225" cy="6569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>
                <a:solidFill>
                  <a:srgbClr val="714C9C"/>
                </a:solidFill>
                <a:latin typeface="Calibri Light" panose="020F0302020204030204"/>
                <a:ea typeface="+mn-ea"/>
                <a:cs typeface="+mn-cs"/>
              </a:rPr>
              <a:t>Technical Analysis</a:t>
            </a:r>
            <a:endParaRPr lang="en-US">
              <a:ea typeface="+mn-ea"/>
              <a:cs typeface="+mn-cs"/>
            </a:endParaRP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EA744AB8-4046-49B5-A912-602BE88928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550" y="6142194"/>
            <a:ext cx="1576640" cy="599123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757F565-E369-4822-BEF1-65E2966DBAC9}"/>
              </a:ext>
            </a:extLst>
          </p:cNvPr>
          <p:cNvSpPr/>
          <p:nvPr/>
        </p:nvSpPr>
        <p:spPr>
          <a:xfrm>
            <a:off x="5757460" y="450313"/>
            <a:ext cx="260917" cy="26091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427B4-20EF-49D7-A419-122C9FF5943B}"/>
              </a:ext>
            </a:extLst>
          </p:cNvPr>
          <p:cNvCxnSpPr>
            <a:cxnSpLocks/>
          </p:cNvCxnSpPr>
          <p:nvPr/>
        </p:nvCxnSpPr>
        <p:spPr>
          <a:xfrm>
            <a:off x="5848590" y="588585"/>
            <a:ext cx="890002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202D88F-ABCA-43F0-A9E4-41AD8306C7CB}"/>
              </a:ext>
            </a:extLst>
          </p:cNvPr>
          <p:cNvCxnSpPr>
            <a:cxnSpLocks/>
          </p:cNvCxnSpPr>
          <p:nvPr/>
        </p:nvCxnSpPr>
        <p:spPr>
          <a:xfrm>
            <a:off x="7050405" y="608240"/>
            <a:ext cx="678331" cy="598684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AF3A0A0C-9EB7-4795-B789-35219FC07B8B}"/>
              </a:ext>
            </a:extLst>
          </p:cNvPr>
          <p:cNvGrpSpPr/>
          <p:nvPr/>
        </p:nvGrpSpPr>
        <p:grpSpPr>
          <a:xfrm>
            <a:off x="6612860" y="265573"/>
            <a:ext cx="630400" cy="630399"/>
            <a:chOff x="6663668" y="367505"/>
            <a:chExt cx="630400" cy="63039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76801D2-C96E-4A1D-ABFB-57F566E4C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3668" y="367505"/>
              <a:ext cx="630400" cy="630399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4" name="Graphic 3" descr="Gears">
              <a:extLst>
                <a:ext uri="{FF2B5EF4-FFF2-40B4-BE49-F238E27FC236}">
                  <a16:creationId xmlns:a16="http://schemas.microsoft.com/office/drawing/2014/main" id="{6EF5C2A7-93D3-4661-AF4E-818F0DDAE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789400" y="510517"/>
              <a:ext cx="360000" cy="360000"/>
            </a:xfrm>
            <a:prstGeom prst="rect">
              <a:avLst/>
            </a:prstGeom>
          </p:spPr>
        </p:pic>
      </p:grpSp>
      <p:sp>
        <p:nvSpPr>
          <p:cNvPr id="10" name="TextBox 5">
            <a:extLst>
              <a:ext uri="{FF2B5EF4-FFF2-40B4-BE49-F238E27FC236}">
                <a16:creationId xmlns:a16="http://schemas.microsoft.com/office/drawing/2014/main" id="{D409B438-79E2-4026-AE36-2434B018052D}"/>
              </a:ext>
            </a:extLst>
          </p:cNvPr>
          <p:cNvSpPr txBox="1"/>
          <p:nvPr/>
        </p:nvSpPr>
        <p:spPr>
          <a:xfrm>
            <a:off x="4965657" y="743006"/>
            <a:ext cx="1857735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chemeClr val="bg1">
                    <a:lumMod val="50000"/>
                  </a:schemeClr>
                </a:solidFill>
                <a:latin typeface="Calibri" panose="020F0502020204030204"/>
              </a:rPr>
              <a:t>stock data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F0EC02-2AF2-4718-8C2C-57401DD593B7}"/>
              </a:ext>
            </a:extLst>
          </p:cNvPr>
          <p:cNvSpPr/>
          <p:nvPr/>
        </p:nvSpPr>
        <p:spPr>
          <a:xfrm>
            <a:off x="7611635" y="1085453"/>
            <a:ext cx="260917" cy="260917"/>
          </a:xfrm>
          <a:prstGeom prst="ellipse">
            <a:avLst/>
          </a:prstGeom>
          <a:solidFill>
            <a:schemeClr val="accent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3431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C7062-00FD-4006-A902-1651D400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013" y="816888"/>
            <a:ext cx="7065488" cy="79823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 defTabSz="914377">
              <a:lnSpc>
                <a:spcPct val="100000"/>
              </a:lnSpc>
              <a:spcBef>
                <a:spcPts val="0"/>
              </a:spcBef>
              <a:tabLst>
                <a:tab pos="347654" algn="l"/>
              </a:tabLst>
              <a:defRPr/>
            </a:pPr>
            <a:r>
              <a:rPr lang="en-US">
                <a:solidFill>
                  <a:srgbClr val="714C9C"/>
                </a:solidFill>
                <a:latin typeface="Calibri Light" panose="020F0302020204030204"/>
                <a:ea typeface="+mn-ea"/>
                <a:cs typeface="+mn-cs"/>
              </a:rPr>
              <a:t>Latent Dirichlet Allocation Topic Modelling</a:t>
            </a:r>
          </a:p>
        </p:txBody>
      </p:sp>
      <p:pic>
        <p:nvPicPr>
          <p:cNvPr id="5" name="Content Placeholder 4" descr="Image for post">
            <a:extLst>
              <a:ext uri="{FF2B5EF4-FFF2-40B4-BE49-F238E27FC236}">
                <a16:creationId xmlns:a16="http://schemas.microsoft.com/office/drawing/2014/main" id="{FEB162F1-F9A6-4861-84BE-3C7FD70744E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" t="13404" r="756" b="5102"/>
          <a:stretch/>
        </p:blipFill>
        <p:spPr bwMode="auto">
          <a:xfrm>
            <a:off x="6119769" y="1829422"/>
            <a:ext cx="5712215" cy="354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A7CEEF82-F2BD-4897-A660-AF4CF03DA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50" y="2012033"/>
            <a:ext cx="5610225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2D0A3A-BF23-4C73-B1B1-85E0A6C2CDA1}"/>
              </a:ext>
            </a:extLst>
          </p:cNvPr>
          <p:cNvSpPr txBox="1"/>
          <p:nvPr/>
        </p:nvSpPr>
        <p:spPr>
          <a:xfrm>
            <a:off x="243604" y="5756148"/>
            <a:ext cx="1175233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probability distribution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t> model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that assumes similar words make up similar topics, and several topics make up a document.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A97A6FDB-BB20-49EF-B389-E6C53483E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183" y="6251382"/>
            <a:ext cx="1151172" cy="437445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DFED2287-8837-452C-9A46-CECCEDFA051C}"/>
              </a:ext>
            </a:extLst>
          </p:cNvPr>
          <p:cNvSpPr/>
          <p:nvPr/>
        </p:nvSpPr>
        <p:spPr>
          <a:xfrm>
            <a:off x="323930" y="471094"/>
            <a:ext cx="260917" cy="26091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EF989A0-238E-4ADA-8D32-97896D815BFC}"/>
              </a:ext>
            </a:extLst>
          </p:cNvPr>
          <p:cNvCxnSpPr>
            <a:cxnSpLocks/>
          </p:cNvCxnSpPr>
          <p:nvPr/>
        </p:nvCxnSpPr>
        <p:spPr>
          <a:xfrm>
            <a:off x="454388" y="609366"/>
            <a:ext cx="890002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30534EE-AF26-40E5-A0C8-8F26A473811E}"/>
              </a:ext>
            </a:extLst>
          </p:cNvPr>
          <p:cNvCxnSpPr>
            <a:cxnSpLocks/>
          </p:cNvCxnSpPr>
          <p:nvPr/>
        </p:nvCxnSpPr>
        <p:spPr>
          <a:xfrm>
            <a:off x="1465308" y="609366"/>
            <a:ext cx="890002" cy="0"/>
          </a:xfrm>
          <a:prstGeom prst="line">
            <a:avLst/>
          </a:prstGeom>
          <a:ln w="28575">
            <a:solidFill>
              <a:schemeClr val="accent4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525F237C-87EE-4D36-B329-8DBD30C6DC73}"/>
              </a:ext>
            </a:extLst>
          </p:cNvPr>
          <p:cNvSpPr/>
          <p:nvPr/>
        </p:nvSpPr>
        <p:spPr>
          <a:xfrm>
            <a:off x="1256722" y="478907"/>
            <a:ext cx="260917" cy="260917"/>
          </a:xfrm>
          <a:prstGeom prst="ellipse">
            <a:avLst/>
          </a:prstGeom>
          <a:solidFill>
            <a:schemeClr val="accent4">
              <a:lumMod val="9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78828A-EB36-43BA-99DE-66FE5C778360}"/>
              </a:ext>
            </a:extLst>
          </p:cNvPr>
          <p:cNvGrpSpPr/>
          <p:nvPr/>
        </p:nvGrpSpPr>
        <p:grpSpPr>
          <a:xfrm>
            <a:off x="1071981" y="296514"/>
            <a:ext cx="630400" cy="630399"/>
            <a:chOff x="6663668" y="367505"/>
            <a:chExt cx="630400" cy="630399"/>
          </a:xfrm>
          <a:solidFill>
            <a:schemeClr val="accent4"/>
          </a:solidFill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F64BD2D-4523-4FE1-977B-514B9A703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3668" y="367505"/>
              <a:ext cx="630400" cy="630399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43" name="Graphic 42" descr="Gears">
              <a:extLst>
                <a:ext uri="{FF2B5EF4-FFF2-40B4-BE49-F238E27FC236}">
                  <a16:creationId xmlns:a16="http://schemas.microsoft.com/office/drawing/2014/main" id="{3887ACDA-5B1E-4C58-9994-B442FE407C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789400" y="510517"/>
              <a:ext cx="360000" cy="360000"/>
            </a:xfrm>
            <a:prstGeom prst="rect">
              <a:avLst/>
            </a:prstGeom>
          </p:spPr>
        </p:pic>
      </p:grpSp>
      <p:pic>
        <p:nvPicPr>
          <p:cNvPr id="44" name="Graphic 43" descr="Gears">
            <a:extLst>
              <a:ext uri="{FF2B5EF4-FFF2-40B4-BE49-F238E27FC236}">
                <a16:creationId xmlns:a16="http://schemas.microsoft.com/office/drawing/2014/main" id="{1FCAB56C-8D76-4B53-BCD8-E09EDB6B2B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4235" y="439704"/>
            <a:ext cx="360000" cy="360000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AD0D4A58-DDA7-4336-A3C9-BBE68FEFB334}"/>
              </a:ext>
            </a:extLst>
          </p:cNvPr>
          <p:cNvSpPr/>
          <p:nvPr/>
        </p:nvSpPr>
        <p:spPr>
          <a:xfrm>
            <a:off x="2179795" y="489067"/>
            <a:ext cx="260917" cy="260917"/>
          </a:xfrm>
          <a:prstGeom prst="ellipse">
            <a:avLst/>
          </a:prstGeom>
          <a:solidFill>
            <a:schemeClr val="accent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6" name="TextBox 5">
            <a:extLst>
              <a:ext uri="{FF2B5EF4-FFF2-40B4-BE49-F238E27FC236}">
                <a16:creationId xmlns:a16="http://schemas.microsoft.com/office/drawing/2014/main" id="{02C58D56-CE25-4ABB-9184-3E0743EC11BA}"/>
              </a:ext>
            </a:extLst>
          </p:cNvPr>
          <p:cNvSpPr txBox="1"/>
          <p:nvPr/>
        </p:nvSpPr>
        <p:spPr>
          <a:xfrm>
            <a:off x="-417726" y="794368"/>
            <a:ext cx="1857735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chemeClr val="bg1">
                    <a:lumMod val="50000"/>
                  </a:schemeClr>
                </a:solidFill>
                <a:latin typeface="Calibri" panose="020F0502020204030204"/>
              </a:rPr>
              <a:t>News articles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8673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047B-CA89-41B4-8B57-43FCA5F94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476" y="178144"/>
            <a:ext cx="10330543" cy="959821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714C9C"/>
                </a:solidFill>
                <a:latin typeface="Calibri Light" panose="020F0302020204030204"/>
                <a:ea typeface="+mn-ea"/>
                <a:cs typeface="+mn-cs"/>
              </a:rPr>
              <a:t>Topic Modelling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01983B-4B86-475C-8D15-3B2E09AC3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059" y="1461001"/>
            <a:ext cx="7305102" cy="45160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2E5CED-BFCA-4714-AE8F-9BB564C3A8EF}"/>
              </a:ext>
            </a:extLst>
          </p:cNvPr>
          <p:cNvSpPr txBox="1"/>
          <p:nvPr/>
        </p:nvSpPr>
        <p:spPr>
          <a:xfrm>
            <a:off x="3101166" y="6143824"/>
            <a:ext cx="57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 of Bloomberg News Articles by Topic in 2012</a:t>
            </a:r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3DCB9DB2-3417-4D3D-AD36-7FA27DDB5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550" y="6142194"/>
            <a:ext cx="1576640" cy="59912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89EB847-836E-40E5-8552-9806198F9C13}"/>
              </a:ext>
            </a:extLst>
          </p:cNvPr>
          <p:cNvSpPr/>
          <p:nvPr/>
        </p:nvSpPr>
        <p:spPr>
          <a:xfrm>
            <a:off x="323930" y="471094"/>
            <a:ext cx="260917" cy="26091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32CC39-71B8-4D26-93F9-882E2D25F41E}"/>
              </a:ext>
            </a:extLst>
          </p:cNvPr>
          <p:cNvCxnSpPr>
            <a:cxnSpLocks/>
          </p:cNvCxnSpPr>
          <p:nvPr/>
        </p:nvCxnSpPr>
        <p:spPr>
          <a:xfrm>
            <a:off x="454388" y="609366"/>
            <a:ext cx="890002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0DCD3CE-6F6F-44B1-B4E4-ED9527A49495}"/>
              </a:ext>
            </a:extLst>
          </p:cNvPr>
          <p:cNvCxnSpPr>
            <a:cxnSpLocks/>
          </p:cNvCxnSpPr>
          <p:nvPr/>
        </p:nvCxnSpPr>
        <p:spPr>
          <a:xfrm>
            <a:off x="1465308" y="609366"/>
            <a:ext cx="890002" cy="0"/>
          </a:xfrm>
          <a:prstGeom prst="line">
            <a:avLst/>
          </a:prstGeom>
          <a:ln w="28575">
            <a:solidFill>
              <a:schemeClr val="accent4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A57E29CA-98F1-4D82-9701-B2FFF5F3CA89}"/>
              </a:ext>
            </a:extLst>
          </p:cNvPr>
          <p:cNvSpPr/>
          <p:nvPr/>
        </p:nvSpPr>
        <p:spPr>
          <a:xfrm>
            <a:off x="1256722" y="478907"/>
            <a:ext cx="260917" cy="260917"/>
          </a:xfrm>
          <a:prstGeom prst="ellipse">
            <a:avLst/>
          </a:prstGeom>
          <a:solidFill>
            <a:schemeClr val="accent4">
              <a:lumMod val="9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101D773-D90D-47FE-A455-030C50A205D7}"/>
              </a:ext>
            </a:extLst>
          </p:cNvPr>
          <p:cNvGrpSpPr/>
          <p:nvPr/>
        </p:nvGrpSpPr>
        <p:grpSpPr>
          <a:xfrm>
            <a:off x="1071981" y="296514"/>
            <a:ext cx="630400" cy="630399"/>
            <a:chOff x="6663668" y="367505"/>
            <a:chExt cx="630400" cy="630399"/>
          </a:xfrm>
          <a:solidFill>
            <a:schemeClr val="accent4"/>
          </a:solidFill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509EE4-A30A-4578-A82B-BCE0F404B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3668" y="367505"/>
              <a:ext cx="630400" cy="630399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29" name="Graphic 28" descr="Gears">
              <a:extLst>
                <a:ext uri="{FF2B5EF4-FFF2-40B4-BE49-F238E27FC236}">
                  <a16:creationId xmlns:a16="http://schemas.microsoft.com/office/drawing/2014/main" id="{377F0925-76C0-40E3-854A-C97A4AD09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789400" y="510517"/>
              <a:ext cx="360000" cy="360000"/>
            </a:xfrm>
            <a:prstGeom prst="rect">
              <a:avLst/>
            </a:prstGeom>
          </p:spPr>
        </p:pic>
      </p:grpSp>
      <p:pic>
        <p:nvPicPr>
          <p:cNvPr id="30" name="Graphic 29" descr="Gears">
            <a:extLst>
              <a:ext uri="{FF2B5EF4-FFF2-40B4-BE49-F238E27FC236}">
                <a16:creationId xmlns:a16="http://schemas.microsoft.com/office/drawing/2014/main" id="{8D704CBD-178B-4F83-89DB-A2ED22239F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04235" y="439704"/>
            <a:ext cx="360000" cy="36000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B611E29E-67A1-476E-ADBA-B65AACAFC2C6}"/>
              </a:ext>
            </a:extLst>
          </p:cNvPr>
          <p:cNvSpPr/>
          <p:nvPr/>
        </p:nvSpPr>
        <p:spPr>
          <a:xfrm>
            <a:off x="2179795" y="489067"/>
            <a:ext cx="260917" cy="260917"/>
          </a:xfrm>
          <a:prstGeom prst="ellipse">
            <a:avLst/>
          </a:prstGeom>
          <a:solidFill>
            <a:schemeClr val="accent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4" name="TextBox 5">
            <a:extLst>
              <a:ext uri="{FF2B5EF4-FFF2-40B4-BE49-F238E27FC236}">
                <a16:creationId xmlns:a16="http://schemas.microsoft.com/office/drawing/2014/main" id="{F49BC1D4-51B3-4256-AD18-CF8CD41A0398}"/>
              </a:ext>
            </a:extLst>
          </p:cNvPr>
          <p:cNvSpPr txBox="1"/>
          <p:nvPr/>
        </p:nvSpPr>
        <p:spPr>
          <a:xfrm>
            <a:off x="-417726" y="794368"/>
            <a:ext cx="1857735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chemeClr val="bg1">
                    <a:lumMod val="50000"/>
                  </a:schemeClr>
                </a:solidFill>
                <a:latin typeface="Calibri" panose="020F0502020204030204"/>
              </a:rPr>
              <a:t>News articles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2136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9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7E591A6-5ECE-4F0F-8FBB-E6EE801558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8" t="9091" r="16452" b="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0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D7FB6A-B03C-4C5C-9C4B-92A92C383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Sentiment Analysis with Vader</a:t>
            </a:r>
          </a:p>
        </p:txBody>
      </p:sp>
      <p:sp>
        <p:nvSpPr>
          <p:cNvPr id="1061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2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19FC53-A626-4348-8584-3A834431E348}"/>
              </a:ext>
            </a:extLst>
          </p:cNvPr>
          <p:cNvSpPr/>
          <p:nvPr/>
        </p:nvSpPr>
        <p:spPr>
          <a:xfrm>
            <a:off x="443797" y="318518"/>
            <a:ext cx="2669911" cy="93691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0EE072-FB7E-4343-BF33-471C61EF3787}"/>
              </a:ext>
            </a:extLst>
          </p:cNvPr>
          <p:cNvSpPr/>
          <p:nvPr/>
        </p:nvSpPr>
        <p:spPr>
          <a:xfrm>
            <a:off x="584847" y="493098"/>
            <a:ext cx="260917" cy="260917"/>
          </a:xfrm>
          <a:prstGeom prst="ellipse">
            <a:avLst/>
          </a:prstGeom>
          <a:solidFill>
            <a:srgbClr val="BFBFB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993400-7019-4921-9C28-0DF7C8CDA063}"/>
              </a:ext>
            </a:extLst>
          </p:cNvPr>
          <p:cNvCxnSpPr>
            <a:cxnSpLocks/>
          </p:cNvCxnSpPr>
          <p:nvPr/>
        </p:nvCxnSpPr>
        <p:spPr>
          <a:xfrm>
            <a:off x="715305" y="631370"/>
            <a:ext cx="890002" cy="0"/>
          </a:xfrm>
          <a:prstGeom prst="line">
            <a:avLst/>
          </a:prstGeom>
          <a:noFill/>
          <a:ln w="285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E3E6B3-E66B-421B-89F2-CD0D01831254}"/>
              </a:ext>
            </a:extLst>
          </p:cNvPr>
          <p:cNvCxnSpPr>
            <a:cxnSpLocks/>
          </p:cNvCxnSpPr>
          <p:nvPr/>
        </p:nvCxnSpPr>
        <p:spPr>
          <a:xfrm>
            <a:off x="1726225" y="631370"/>
            <a:ext cx="890002" cy="0"/>
          </a:xfrm>
          <a:prstGeom prst="line">
            <a:avLst/>
          </a:prstGeom>
          <a:noFill/>
          <a:ln w="28575" cap="flat" cmpd="sng" algn="ctr">
            <a:solidFill>
              <a:schemeClr val="accent4">
                <a:lumMod val="90000"/>
              </a:schemeClr>
            </a:solidFill>
            <a:prstDash val="solid"/>
            <a:miter lim="800000"/>
          </a:ln>
          <a:effectLst/>
        </p:spPr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A31935E-6F1C-414E-A437-50E996EBEE73}"/>
              </a:ext>
            </a:extLst>
          </p:cNvPr>
          <p:cNvSpPr/>
          <p:nvPr/>
        </p:nvSpPr>
        <p:spPr>
          <a:xfrm>
            <a:off x="1517639" y="500911"/>
            <a:ext cx="260917" cy="260917"/>
          </a:xfrm>
          <a:prstGeom prst="ellipse">
            <a:avLst/>
          </a:prstGeom>
          <a:solidFill>
            <a:srgbClr val="D1ADF5">
              <a:lumMod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C7FA4BC-42DE-441B-AF9D-25B0BDD70D3F}"/>
              </a:ext>
            </a:extLst>
          </p:cNvPr>
          <p:cNvSpPr/>
          <p:nvPr/>
        </p:nvSpPr>
        <p:spPr>
          <a:xfrm>
            <a:off x="2440712" y="511071"/>
            <a:ext cx="260917" cy="260917"/>
          </a:xfrm>
          <a:prstGeom prst="ellipse">
            <a:avLst/>
          </a:prstGeom>
          <a:solidFill>
            <a:srgbClr val="714C9C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6D7897-EDCF-4C28-A6B2-C4C23778EAA2}"/>
              </a:ext>
            </a:extLst>
          </p:cNvPr>
          <p:cNvCxnSpPr>
            <a:cxnSpLocks/>
          </p:cNvCxnSpPr>
          <p:nvPr/>
        </p:nvCxnSpPr>
        <p:spPr>
          <a:xfrm flipV="1">
            <a:off x="2616227" y="0"/>
            <a:ext cx="598921" cy="622872"/>
          </a:xfrm>
          <a:prstGeom prst="line">
            <a:avLst/>
          </a:prstGeom>
          <a:noFill/>
          <a:ln w="28575" cap="flat" cmpd="sng" algn="ctr">
            <a:solidFill>
              <a:schemeClr val="accent5"/>
            </a:solidFill>
            <a:prstDash val="solid"/>
            <a:miter lim="800000"/>
          </a:ln>
          <a:effectLst/>
        </p:spPr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026FEE5-FA54-4BBA-B27E-E0DF339D9C66}"/>
              </a:ext>
            </a:extLst>
          </p:cNvPr>
          <p:cNvGrpSpPr/>
          <p:nvPr/>
        </p:nvGrpSpPr>
        <p:grpSpPr>
          <a:xfrm>
            <a:off x="2259351" y="318518"/>
            <a:ext cx="630400" cy="630399"/>
            <a:chOff x="6663668" y="367505"/>
            <a:chExt cx="630400" cy="630399"/>
          </a:xfrm>
          <a:solidFill>
            <a:schemeClr val="accent1"/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60E7529-7DFC-4FE6-B65F-E28BAEB9E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3668" y="367505"/>
              <a:ext cx="630400" cy="63039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37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33" name="Graphic 32" descr="Gears">
              <a:extLst>
                <a:ext uri="{FF2B5EF4-FFF2-40B4-BE49-F238E27FC236}">
                  <a16:creationId xmlns:a16="http://schemas.microsoft.com/office/drawing/2014/main" id="{0677220A-123F-470D-82CB-11EA7A718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89400" y="510517"/>
              <a:ext cx="360000" cy="360000"/>
            </a:xfrm>
            <a:prstGeom prst="rect">
              <a:avLst/>
            </a:prstGeom>
          </p:spPr>
        </p:pic>
      </p:grpSp>
      <p:pic>
        <p:nvPicPr>
          <p:cNvPr id="5" name="Graphic 4" descr="Smiling face with solid fill">
            <a:extLst>
              <a:ext uri="{FF2B5EF4-FFF2-40B4-BE49-F238E27FC236}">
                <a16:creationId xmlns:a16="http://schemas.microsoft.com/office/drawing/2014/main" id="{6C15F8A3-F42A-4F5C-B680-4BC58E36B7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85083" y="443556"/>
            <a:ext cx="360000" cy="3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3B9076-EEDF-4902-87E5-B48EDD8585E6}"/>
              </a:ext>
            </a:extLst>
          </p:cNvPr>
          <p:cNvSpPr txBox="1"/>
          <p:nvPr/>
        </p:nvSpPr>
        <p:spPr>
          <a:xfrm>
            <a:off x="-185713" y="775925"/>
            <a:ext cx="1857735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tx1">
                    <a:lumMod val="95000"/>
                  </a:schemeClr>
                </a:solidFill>
                <a:latin typeface="Calibri" panose="020F0502020204030204"/>
              </a:rPr>
              <a:t>News articles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9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3590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070DCD54-491C-4614-AB0D-77CC745B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2070" b="334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EED3A-7170-43AE-92CD-D668D7E09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4000">
                <a:solidFill>
                  <a:srgbClr val="FFFFFF"/>
                </a:solidFill>
                <a:latin typeface="Calibri Light" panose="020F0302020204030204"/>
                <a:ea typeface="+mn-ea"/>
                <a:cs typeface="+mn-cs"/>
              </a:rPr>
              <a:t>Sentiment Analysis with Vader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24DC7-3FEE-4E75-8C70-9CA20A36B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3456" y="167093"/>
            <a:ext cx="7200300" cy="66898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Sentiment analysis applied to Bloomberg news articles</a:t>
            </a:r>
          </a:p>
          <a:p>
            <a:r>
              <a:rPr lang="en-US" sz="1600">
                <a:solidFill>
                  <a:srgbClr val="FFFFFF"/>
                </a:solidFill>
              </a:rPr>
              <a:t>Valence-aware lexicon-based approach using a curated dictionary of word to sentiment scores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r>
              <a:rPr lang="en-US" sz="1600">
                <a:solidFill>
                  <a:srgbClr val="FFFFFF"/>
                </a:solidFill>
              </a:rPr>
              <a:t>Takes into account: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 sz="1600">
                <a:solidFill>
                  <a:srgbClr val="FFFFFF"/>
                </a:solidFill>
              </a:rPr>
              <a:t>Punctuation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 sz="1600">
                <a:solidFill>
                  <a:srgbClr val="FFFFFF"/>
                </a:solidFill>
              </a:rPr>
              <a:t>Capitalization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 sz="1600">
                <a:solidFill>
                  <a:srgbClr val="FFFFFF"/>
                </a:solidFill>
              </a:rPr>
              <a:t>Degree modifiers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lvl="1"/>
            <a:endParaRPr lang="en-US" sz="16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1600">
                <a:solidFill>
                  <a:srgbClr val="FFFFFF"/>
                </a:solidFill>
              </a:rPr>
              <a:t>For Example: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marL="457200" lvl="1" indent="0">
              <a:buNone/>
            </a:pPr>
            <a:r>
              <a:rPr lang="en-US" sz="1600" i="1">
                <a:solidFill>
                  <a:srgbClr val="FFFFFF"/>
                </a:solidFill>
              </a:rPr>
              <a:t>“Swiss Exchange Trading Open </a:t>
            </a:r>
            <a:r>
              <a:rPr lang="en-US" sz="1600" i="1">
                <a:solidFill>
                  <a:srgbClr val="FFFFFF"/>
                </a:solidFill>
                <a:highlight>
                  <a:srgbClr val="FF0000"/>
                </a:highlight>
              </a:rPr>
              <a:t>Delayed</a:t>
            </a:r>
            <a:r>
              <a:rPr lang="en-US" sz="1600" i="1">
                <a:solidFill>
                  <a:srgbClr val="FFFFFF"/>
                </a:solidFill>
              </a:rPr>
              <a:t> Due to Unspecified Technical </a:t>
            </a:r>
            <a:r>
              <a:rPr lang="en-US" sz="1600" i="1">
                <a:solidFill>
                  <a:srgbClr val="FFFFFF"/>
                </a:solidFill>
                <a:highlight>
                  <a:srgbClr val="FF0000"/>
                </a:highlight>
              </a:rPr>
              <a:t>Problems</a:t>
            </a:r>
            <a:r>
              <a:rPr lang="en-US" sz="1600" i="1">
                <a:solidFill>
                  <a:srgbClr val="FFFFFF"/>
                </a:solidFill>
              </a:rPr>
              <a:t>” </a:t>
            </a:r>
            <a:endParaRPr lang="en-US" sz="1600" i="1">
              <a:solidFill>
                <a:srgbClr val="FFFFFF"/>
              </a:solidFill>
              <a:cs typeface="Calibri"/>
            </a:endParaRPr>
          </a:p>
          <a:p>
            <a:pPr marL="457200" lvl="1" indent="0">
              <a:buNone/>
            </a:pPr>
            <a:endParaRPr lang="en-US" sz="1600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[Overall Score: </a:t>
            </a:r>
            <a:r>
              <a:rPr lang="en-US" sz="1600">
                <a:solidFill>
                  <a:srgbClr val="FFFFFF"/>
                </a:solidFill>
                <a:highlight>
                  <a:srgbClr val="FF0000"/>
                </a:highlight>
                <a:ea typeface="+mn-lt"/>
                <a:cs typeface="+mn-lt"/>
              </a:rPr>
              <a:t>-0.6452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]</a:t>
            </a:r>
            <a:endParaRPr lang="en-US"/>
          </a:p>
          <a:p>
            <a:pPr marL="457200" lvl="1" indent="0">
              <a:buNone/>
            </a:pPr>
            <a:endParaRPr lang="en-US" sz="1600" i="1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1600" i="1">
                <a:solidFill>
                  <a:srgbClr val="FFFFFF"/>
                </a:solidFill>
              </a:rPr>
              <a:t>"Swiss Exchange Trading Open </a:t>
            </a:r>
            <a:r>
              <a:rPr lang="en-US" sz="1600" i="1" u="sng">
                <a:solidFill>
                  <a:srgbClr val="FFFFFF"/>
                </a:solidFill>
                <a:highlight>
                  <a:srgbClr val="FF0000"/>
                </a:highlight>
              </a:rPr>
              <a:t>SEVERELY</a:t>
            </a:r>
            <a:r>
              <a:rPr lang="en-US" sz="1600" i="1">
                <a:solidFill>
                  <a:srgbClr val="FFFFFF"/>
                </a:solidFill>
                <a:highlight>
                  <a:srgbClr val="FF0000"/>
                </a:highlight>
              </a:rPr>
              <a:t> DELAYED</a:t>
            </a:r>
            <a:r>
              <a:rPr lang="en-US" sz="1600" i="1">
                <a:solidFill>
                  <a:srgbClr val="FFFFFF"/>
                </a:solidFill>
              </a:rPr>
              <a:t> Due to Unspecified Technical </a:t>
            </a:r>
            <a:r>
              <a:rPr lang="en-US" sz="1600" i="1">
                <a:solidFill>
                  <a:srgbClr val="FFFFFF"/>
                </a:solidFill>
                <a:highlight>
                  <a:srgbClr val="FF0000"/>
                </a:highlight>
              </a:rPr>
              <a:t>Problems</a:t>
            </a:r>
            <a:r>
              <a:rPr lang="en-US" sz="1600" i="1" u="sng">
                <a:solidFill>
                  <a:srgbClr val="FFFFFF"/>
                </a:solidFill>
                <a:highlight>
                  <a:srgbClr val="FF0000"/>
                </a:highlight>
              </a:rPr>
              <a:t>!!!</a:t>
            </a:r>
            <a:r>
              <a:rPr lang="en-US" sz="1600" i="1">
                <a:solidFill>
                  <a:srgbClr val="FFFFFF"/>
                </a:solidFill>
              </a:rPr>
              <a:t>“  </a:t>
            </a:r>
            <a:endParaRPr lang="en-US" sz="1600" i="1">
              <a:solidFill>
                <a:srgbClr val="FFFFFF"/>
              </a:solidFill>
              <a:cs typeface="Calibri"/>
            </a:endParaRPr>
          </a:p>
          <a:p>
            <a:pPr marL="457200" lvl="1" indent="0">
              <a:buNone/>
            </a:pPr>
            <a:endParaRPr lang="en-US" sz="160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1600">
                <a:solidFill>
                  <a:srgbClr val="FFFFFF"/>
                </a:solidFill>
              </a:rPr>
              <a:t>[Overall Score: </a:t>
            </a:r>
            <a:r>
              <a:rPr lang="en-US" sz="1600">
                <a:solidFill>
                  <a:srgbClr val="FFFFFF"/>
                </a:solidFill>
                <a:highlight>
                  <a:srgbClr val="FF0000"/>
                </a:highlight>
              </a:rPr>
              <a:t>-0.</a:t>
            </a:r>
            <a:r>
              <a:rPr lang="en-US" sz="1600">
                <a:solidFill>
                  <a:srgbClr val="FFFFFF"/>
                </a:solidFill>
                <a:highlight>
                  <a:srgbClr val="FF0000"/>
                </a:highlight>
                <a:ea typeface="+mn-lt"/>
                <a:cs typeface="+mn-lt"/>
              </a:rPr>
              <a:t>8733</a:t>
            </a:r>
            <a:r>
              <a:rPr lang="en-US" sz="1600">
                <a:solidFill>
                  <a:srgbClr val="FFFFFF"/>
                </a:solidFill>
              </a:rPr>
              <a:t>]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 marL="457200" lvl="1" indent="0">
              <a:buNone/>
            </a:pPr>
            <a:endParaRPr lang="en-US" sz="1600" i="1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9C8991-01DA-49ED-A8A3-51B7770AA0D5}"/>
              </a:ext>
            </a:extLst>
          </p:cNvPr>
          <p:cNvSpPr txBox="1"/>
          <p:nvPr/>
        </p:nvSpPr>
        <p:spPr>
          <a:xfrm>
            <a:off x="11017738" y="3680177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-0.2263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09023C-1586-4F3B-94FF-6C1B478ACE64}"/>
              </a:ext>
            </a:extLst>
          </p:cNvPr>
          <p:cNvSpPr txBox="1"/>
          <p:nvPr/>
        </p:nvSpPr>
        <p:spPr>
          <a:xfrm>
            <a:off x="7859346" y="360885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</a:t>
            </a: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0.4019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36E3C-31CF-4447-9404-A37CBBFAF193}"/>
              </a:ext>
            </a:extLst>
          </p:cNvPr>
          <p:cNvSpPr txBox="1"/>
          <p:nvPr/>
        </p:nvSpPr>
        <p:spPr>
          <a:xfrm>
            <a:off x="5308457" y="4973671"/>
            <a:ext cx="2097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multiplier</a:t>
            </a: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-0.2263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8520BA-7985-45EF-A62D-A281BDAF0CCC}"/>
              </a:ext>
            </a:extLst>
          </p:cNvPr>
          <p:cNvSpPr txBox="1"/>
          <p:nvPr/>
        </p:nvSpPr>
        <p:spPr>
          <a:xfrm>
            <a:off x="7904258" y="4758748"/>
            <a:ext cx="1670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multiplier</a:t>
            </a: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-0.4019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2BCEBA6-544C-4537-A875-C2A858F03946}"/>
              </a:ext>
            </a:extLst>
          </p:cNvPr>
          <p:cNvSpPr/>
          <p:nvPr/>
        </p:nvSpPr>
        <p:spPr>
          <a:xfrm>
            <a:off x="584847" y="493098"/>
            <a:ext cx="260917" cy="260917"/>
          </a:xfrm>
          <a:prstGeom prst="ellipse">
            <a:avLst/>
          </a:prstGeom>
          <a:solidFill>
            <a:srgbClr val="BFBFB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CC04D03-4B28-4CD4-964A-69040636E1B2}"/>
              </a:ext>
            </a:extLst>
          </p:cNvPr>
          <p:cNvCxnSpPr>
            <a:cxnSpLocks/>
          </p:cNvCxnSpPr>
          <p:nvPr/>
        </p:nvCxnSpPr>
        <p:spPr>
          <a:xfrm>
            <a:off x="715305" y="631370"/>
            <a:ext cx="890002" cy="0"/>
          </a:xfrm>
          <a:prstGeom prst="line">
            <a:avLst/>
          </a:prstGeom>
          <a:noFill/>
          <a:ln w="285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51E6E52-AFE9-467B-84EA-42152B272CDE}"/>
              </a:ext>
            </a:extLst>
          </p:cNvPr>
          <p:cNvCxnSpPr>
            <a:cxnSpLocks/>
          </p:cNvCxnSpPr>
          <p:nvPr/>
        </p:nvCxnSpPr>
        <p:spPr>
          <a:xfrm>
            <a:off x="1726225" y="631370"/>
            <a:ext cx="890002" cy="0"/>
          </a:xfrm>
          <a:prstGeom prst="line">
            <a:avLst/>
          </a:prstGeom>
          <a:noFill/>
          <a:ln w="285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375B4B7C-8303-47D6-8115-8BF6A5FBD084}"/>
              </a:ext>
            </a:extLst>
          </p:cNvPr>
          <p:cNvSpPr/>
          <p:nvPr/>
        </p:nvSpPr>
        <p:spPr>
          <a:xfrm>
            <a:off x="1517639" y="500911"/>
            <a:ext cx="260917" cy="260917"/>
          </a:xfrm>
          <a:prstGeom prst="ellipse">
            <a:avLst/>
          </a:prstGeom>
          <a:solidFill>
            <a:srgbClr val="D1ADF5">
              <a:lumMod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3FE1F49-88CE-4A19-941A-8BF3658393C2}"/>
              </a:ext>
            </a:extLst>
          </p:cNvPr>
          <p:cNvSpPr/>
          <p:nvPr/>
        </p:nvSpPr>
        <p:spPr>
          <a:xfrm>
            <a:off x="2440712" y="511071"/>
            <a:ext cx="260917" cy="260917"/>
          </a:xfrm>
          <a:prstGeom prst="ellipse">
            <a:avLst/>
          </a:prstGeom>
          <a:solidFill>
            <a:srgbClr val="714C9C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1D80471-3588-4DC0-883E-5B4EDC397F20}"/>
              </a:ext>
            </a:extLst>
          </p:cNvPr>
          <p:cNvCxnSpPr>
            <a:cxnSpLocks/>
          </p:cNvCxnSpPr>
          <p:nvPr/>
        </p:nvCxnSpPr>
        <p:spPr>
          <a:xfrm flipV="1">
            <a:off x="2616227" y="0"/>
            <a:ext cx="598921" cy="622872"/>
          </a:xfrm>
          <a:prstGeom prst="line">
            <a:avLst/>
          </a:prstGeom>
          <a:noFill/>
          <a:ln w="28575" cap="flat" cmpd="sng" algn="ctr">
            <a:solidFill>
              <a:schemeClr val="accent5"/>
            </a:solidFill>
            <a:prstDash val="solid"/>
            <a:miter lim="800000"/>
          </a:ln>
          <a:effectLst/>
        </p:spPr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9760A28-610E-452B-8ED6-D85C7F458BFE}"/>
              </a:ext>
            </a:extLst>
          </p:cNvPr>
          <p:cNvGrpSpPr/>
          <p:nvPr/>
        </p:nvGrpSpPr>
        <p:grpSpPr>
          <a:xfrm>
            <a:off x="2259351" y="318518"/>
            <a:ext cx="630400" cy="630399"/>
            <a:chOff x="6663668" y="367505"/>
            <a:chExt cx="630400" cy="630399"/>
          </a:xfrm>
          <a:solidFill>
            <a:schemeClr val="accent1"/>
          </a:solidFill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CE4B168-1188-418B-A832-00419678B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3668" y="367505"/>
              <a:ext cx="630400" cy="63039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37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34" name="Graphic 33" descr="Gears">
              <a:extLst>
                <a:ext uri="{FF2B5EF4-FFF2-40B4-BE49-F238E27FC236}">
                  <a16:creationId xmlns:a16="http://schemas.microsoft.com/office/drawing/2014/main" id="{D429640A-AE8D-46E9-BB57-DFC6E5968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89400" y="510517"/>
              <a:ext cx="360000" cy="360000"/>
            </a:xfrm>
            <a:prstGeom prst="rect">
              <a:avLst/>
            </a:prstGeom>
          </p:spPr>
        </p:pic>
      </p:grpSp>
      <p:pic>
        <p:nvPicPr>
          <p:cNvPr id="35" name="Graphic 34" descr="Smiling face with solid fill">
            <a:extLst>
              <a:ext uri="{FF2B5EF4-FFF2-40B4-BE49-F238E27FC236}">
                <a16:creationId xmlns:a16="http://schemas.microsoft.com/office/drawing/2014/main" id="{59171997-B57A-4513-9C99-F92F02456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85083" y="443556"/>
            <a:ext cx="360000" cy="36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941BFA9-F953-4D5B-9DAD-9AEA62376534}"/>
              </a:ext>
            </a:extLst>
          </p:cNvPr>
          <p:cNvSpPr txBox="1"/>
          <p:nvPr/>
        </p:nvSpPr>
        <p:spPr>
          <a:xfrm>
            <a:off x="-185713" y="775925"/>
            <a:ext cx="1857735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tx1">
                    <a:lumMod val="95000"/>
                  </a:schemeClr>
                </a:solidFill>
                <a:latin typeface="Calibri" panose="020F0502020204030204"/>
              </a:rPr>
              <a:t>News articles</a:t>
            </a: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9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9456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F6DA91-9151-9540-BC5C-1D8FCBFCA505}"/>
              </a:ext>
            </a:extLst>
          </p:cNvPr>
          <p:cNvGrpSpPr/>
          <p:nvPr/>
        </p:nvGrpSpPr>
        <p:grpSpPr>
          <a:xfrm>
            <a:off x="237215" y="1211580"/>
            <a:ext cx="6569801" cy="5651500"/>
            <a:chOff x="237215" y="1211580"/>
            <a:chExt cx="6569801" cy="5651500"/>
          </a:xfrm>
        </p:grpSpPr>
        <p:pic>
          <p:nvPicPr>
            <p:cNvPr id="8" name="Picture 2" descr="Colorful flat design character businessman Vector Image">
              <a:extLst>
                <a:ext uri="{FF2B5EF4-FFF2-40B4-BE49-F238E27FC236}">
                  <a16:creationId xmlns:a16="http://schemas.microsoft.com/office/drawing/2014/main" id="{68AA7818-A1F9-4874-B59C-EF963456F8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48200" y1="10556" x2="55800" y2="10370"/>
                          <a14:foregroundMark x1="55800" y1="10370" x2="56200" y2="10463"/>
                          <a14:foregroundMark x1="47900" y1="26111" x2="55200" y2="24167"/>
                          <a14:foregroundMark x1="55200" y1="24167" x2="55600" y2="2592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07" r="10810" b="39959"/>
            <a:stretch/>
          </p:blipFill>
          <p:spPr bwMode="auto">
            <a:xfrm>
              <a:off x="1988820" y="1211580"/>
              <a:ext cx="4818196" cy="5651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5008E6-E771-4001-8EF6-22330120AC94}"/>
                </a:ext>
              </a:extLst>
            </p:cNvPr>
            <p:cNvSpPr/>
            <p:nvPr/>
          </p:nvSpPr>
          <p:spPr>
            <a:xfrm>
              <a:off x="237215" y="2252821"/>
              <a:ext cx="2231665" cy="17286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60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Steve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5B0AA4-3F4C-4258-96D3-C2862814DF68}"/>
                </a:ext>
              </a:extLst>
            </p:cNvPr>
            <p:cNvSpPr txBox="1"/>
            <p:nvPr/>
          </p:nvSpPr>
          <p:spPr>
            <a:xfrm>
              <a:off x="1407160" y="3447534"/>
              <a:ext cx="1163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800" b="1" i="0" u="none" strike="noStrike" kern="1200" cap="none" spc="0" normalizeH="0" baseline="0" noProof="0">
                  <a:ln>
                    <a:noFill/>
                  </a:ln>
                  <a:solidFill>
                    <a:srgbClr val="91DAEB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Investor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2922389-AD1F-1441-862C-4544D5D6C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3106" y="1825625"/>
            <a:ext cx="63606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>
                <a:solidFill>
                  <a:schemeClr val="bg1"/>
                </a:solidFill>
              </a:rPr>
              <a:t>Meet Steve.</a:t>
            </a:r>
          </a:p>
          <a:p>
            <a:pPr marL="0" indent="0">
              <a:buNone/>
            </a:pPr>
            <a:endParaRPr lang="en-US" sz="3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000">
                <a:solidFill>
                  <a:schemeClr val="bg1"/>
                </a:solidFill>
              </a:rPr>
              <a:t>Steve wants to harness the power of AI to make informed investment decisions.</a:t>
            </a:r>
          </a:p>
        </p:txBody>
      </p:sp>
    </p:spTree>
    <p:extLst>
      <p:ext uri="{BB962C8B-B14F-4D97-AF65-F5344CB8AC3E}">
        <p14:creationId xmlns:p14="http://schemas.microsoft.com/office/powerpoint/2010/main" val="1028070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id="{3D6052B3-560E-453B-927F-708B58829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086" y="2405661"/>
            <a:ext cx="5789783" cy="35785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4DCFE4-D583-4440-AFD5-3F9EDF992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9345" y="365125"/>
            <a:ext cx="7984455" cy="863907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714C9C"/>
                </a:solidFill>
                <a:latin typeface="Calibri Light" panose="020F0302020204030204"/>
                <a:ea typeface="+mn-ea"/>
                <a:cs typeface="+mn-cs"/>
              </a:rPr>
              <a:t>Random Forest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0A4D2-087C-44F9-8A1A-C278BDF36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10" y="1724941"/>
            <a:ext cx="5893750" cy="4975422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160000"/>
              </a:lnSpc>
              <a:buFont typeface="+mj-lt"/>
              <a:buAutoNum type="arabicPeriod"/>
            </a:pP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Relies on the </a:t>
            </a:r>
            <a:r>
              <a:rPr lang="en-US" sz="1800" b="1">
                <a:solidFill>
                  <a:schemeClr val="bg1"/>
                </a:solidFill>
                <a:highlight>
                  <a:srgbClr val="714C9C"/>
                </a:highlight>
                <a:cs typeface="Calibri"/>
              </a:rPr>
              <a:t>"wisdom of crowds"</a:t>
            </a:r>
            <a:r>
              <a:rPr lang="en-US" sz="1800" b="1">
                <a:solidFill>
                  <a:schemeClr val="tx1">
                    <a:lumMod val="95000"/>
                  </a:schemeClr>
                </a:solidFill>
                <a:cs typeface="Calibri"/>
              </a:rPr>
              <a:t> 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approach to find an average prediction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/>
            </a:pP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Performs</a:t>
            </a:r>
            <a:r>
              <a:rPr lang="en-US" sz="1800">
                <a:cs typeface="Calibri"/>
              </a:rPr>
              <a:t> </a:t>
            </a:r>
            <a:r>
              <a:rPr lang="en-US" sz="1800" b="1">
                <a:solidFill>
                  <a:schemeClr val="bg1"/>
                </a:solidFill>
                <a:highlight>
                  <a:srgbClr val="714C9C"/>
                </a:highlight>
                <a:cs typeface="Calibri"/>
              </a:rPr>
              <a:t>bootstrap aggregation</a:t>
            </a:r>
            <a:r>
              <a:rPr lang="en-US" sz="1800">
                <a:cs typeface="Calibri"/>
              </a:rPr>
              <a:t> 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on features and observations</a:t>
            </a:r>
            <a:endParaRPr lang="en-US" sz="18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60000"/>
              </a:lnSpc>
              <a:buFont typeface="+mj-lt"/>
              <a:buAutoNum type="arabicPeriod"/>
            </a:pP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Features Used: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Calibri"/>
            </a:endParaRPr>
          </a:p>
          <a:p>
            <a:pPr lvl="1">
              <a:lnSpc>
                <a:spcPct val="160000"/>
              </a:lnSpc>
            </a:pPr>
            <a:r>
              <a:rPr lang="en-US" sz="1800" b="1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Technical Analysis Features 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in the preceding 3 days</a:t>
            </a:r>
            <a:endParaRPr lang="en-US" sz="1800">
              <a:solidFill>
                <a:schemeClr val="tx1">
                  <a:lumMod val="75000"/>
                  <a:lumOff val="25000"/>
                </a:schemeClr>
              </a:solidFill>
              <a:cs typeface="Calibri"/>
            </a:endParaRPr>
          </a:p>
          <a:p>
            <a:pPr lvl="1">
              <a:lnSpc>
                <a:spcPct val="160000"/>
              </a:lnSpc>
            </a:pP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Averaged </a:t>
            </a:r>
            <a:r>
              <a:rPr lang="en-US" sz="1800" b="1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Sentiment Scores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 Across Topics in the preceding 3 days</a:t>
            </a:r>
            <a:endParaRPr lang="en-US" sz="1800">
              <a:solidFill>
                <a:schemeClr val="tx1">
                  <a:lumMod val="75000"/>
                  <a:lumOff val="25000"/>
                </a:schemeClr>
              </a:solidFill>
              <a:cs typeface="Calibri"/>
            </a:endParaRPr>
          </a:p>
          <a:p>
            <a:pPr lvl="1">
              <a:lnSpc>
                <a:spcPct val="160000"/>
              </a:lnSpc>
            </a:pPr>
            <a:r>
              <a:rPr lang="en-US" sz="1800" b="1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Stock price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 in the preceding 3 days</a:t>
            </a:r>
            <a:endParaRPr lang="en-US" sz="1800">
              <a:solidFill>
                <a:schemeClr val="tx1">
                  <a:lumMod val="75000"/>
                  <a:lumOff val="25000"/>
                </a:schemeClr>
              </a:solidFill>
              <a:cs typeface="Calibri"/>
            </a:endParaRPr>
          </a:p>
          <a:p>
            <a:pPr lvl="1">
              <a:lnSpc>
                <a:spcPct val="160000"/>
              </a:lnSpc>
            </a:pPr>
            <a:endParaRPr lang="en-US" sz="18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7A1FA7F-0269-4CC1-8D10-2D3CCD66129E}"/>
              </a:ext>
            </a:extLst>
          </p:cNvPr>
          <p:cNvCxnSpPr>
            <a:cxnSpLocks/>
          </p:cNvCxnSpPr>
          <p:nvPr/>
        </p:nvCxnSpPr>
        <p:spPr>
          <a:xfrm>
            <a:off x="926745" y="363284"/>
            <a:ext cx="909278" cy="419693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EA35E47-AB7D-4F89-BE3D-33601234999E}"/>
              </a:ext>
            </a:extLst>
          </p:cNvPr>
          <p:cNvCxnSpPr>
            <a:cxnSpLocks/>
          </p:cNvCxnSpPr>
          <p:nvPr/>
        </p:nvCxnSpPr>
        <p:spPr>
          <a:xfrm flipV="1">
            <a:off x="926745" y="815717"/>
            <a:ext cx="909278" cy="471559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C28D6A-8642-48FA-8DC7-FBEDA6EF7953}"/>
              </a:ext>
            </a:extLst>
          </p:cNvPr>
          <p:cNvCxnSpPr>
            <a:cxnSpLocks/>
          </p:cNvCxnSpPr>
          <p:nvPr/>
        </p:nvCxnSpPr>
        <p:spPr>
          <a:xfrm>
            <a:off x="1865903" y="815717"/>
            <a:ext cx="955251" cy="0"/>
          </a:xfrm>
          <a:prstGeom prst="line">
            <a:avLst/>
          </a:prstGeom>
          <a:noFill/>
          <a:ln w="28575" cap="flat" cmpd="sng" algn="ctr">
            <a:solidFill>
              <a:schemeClr val="accent5"/>
            </a:solidFill>
            <a:prstDash val="solid"/>
            <a:miter lim="800000"/>
          </a:ln>
          <a:effectLst/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48C7AB1-07F3-4644-8CA6-05172BC1AF89}"/>
              </a:ext>
            </a:extLst>
          </p:cNvPr>
          <p:cNvCxnSpPr>
            <a:cxnSpLocks/>
          </p:cNvCxnSpPr>
          <p:nvPr/>
        </p:nvCxnSpPr>
        <p:spPr>
          <a:xfrm>
            <a:off x="-15417" y="363284"/>
            <a:ext cx="890002" cy="0"/>
          </a:xfrm>
          <a:prstGeom prst="line">
            <a:avLst/>
          </a:prstGeom>
          <a:noFill/>
          <a:ln w="285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C2DF304-3140-47D6-A16A-53E3578F93BE}"/>
              </a:ext>
            </a:extLst>
          </p:cNvPr>
          <p:cNvCxnSpPr>
            <a:cxnSpLocks/>
          </p:cNvCxnSpPr>
          <p:nvPr/>
        </p:nvCxnSpPr>
        <p:spPr>
          <a:xfrm>
            <a:off x="-29391" y="1305249"/>
            <a:ext cx="890002" cy="0"/>
          </a:xfrm>
          <a:prstGeom prst="line">
            <a:avLst/>
          </a:prstGeom>
          <a:noFill/>
          <a:ln w="285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53B36E6-61B0-44EA-8C24-FDAF5E5421FA}"/>
              </a:ext>
            </a:extLst>
          </p:cNvPr>
          <p:cNvGrpSpPr/>
          <p:nvPr/>
        </p:nvGrpSpPr>
        <p:grpSpPr>
          <a:xfrm>
            <a:off x="1520823" y="493679"/>
            <a:ext cx="630400" cy="630399"/>
            <a:chOff x="7163870" y="3038649"/>
            <a:chExt cx="630400" cy="630399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86BBE11-EA84-4A82-89FE-8A8667777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63870" y="3038649"/>
              <a:ext cx="630400" cy="630399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25" name="Graphic 24" descr="Gears">
              <a:extLst>
                <a:ext uri="{FF2B5EF4-FFF2-40B4-BE49-F238E27FC236}">
                  <a16:creationId xmlns:a16="http://schemas.microsoft.com/office/drawing/2014/main" id="{4CD7A0FC-99CA-4B7E-BBF3-22E3F8653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311509" y="3179061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BA9A7C91-6ACC-4A43-B872-C3BF7BA8EE03}"/>
              </a:ext>
            </a:extLst>
          </p:cNvPr>
          <p:cNvSpPr/>
          <p:nvPr/>
        </p:nvSpPr>
        <p:spPr>
          <a:xfrm>
            <a:off x="805135" y="232762"/>
            <a:ext cx="260917" cy="260917"/>
          </a:xfrm>
          <a:prstGeom prst="ellipse">
            <a:avLst/>
          </a:pr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C93C1FE-5A2E-4193-892E-4DCA209370D6}"/>
              </a:ext>
            </a:extLst>
          </p:cNvPr>
          <p:cNvSpPr/>
          <p:nvPr/>
        </p:nvSpPr>
        <p:spPr>
          <a:xfrm>
            <a:off x="2699414" y="678419"/>
            <a:ext cx="260917" cy="260917"/>
          </a:xfrm>
          <a:prstGeom prst="ellipse">
            <a:avLst/>
          </a:prstGeom>
          <a:gradFill>
            <a:gsLst>
              <a:gs pos="79000">
                <a:srgbClr val="4D429B"/>
              </a:gs>
              <a:gs pos="38000">
                <a:srgbClr val="6D63BF"/>
              </a:gs>
              <a:gs pos="0">
                <a:srgbClr val="91DAEB"/>
              </a:gs>
            </a:gsLst>
            <a:path path="circle">
              <a:fillToRect l="100000" b="100000"/>
            </a:path>
          </a:gra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E0847EE-9830-4532-AD7F-76E2562B3A98}"/>
              </a:ext>
            </a:extLst>
          </p:cNvPr>
          <p:cNvSpPr/>
          <p:nvPr/>
        </p:nvSpPr>
        <p:spPr>
          <a:xfrm>
            <a:off x="805135" y="1156818"/>
            <a:ext cx="260917" cy="260917"/>
          </a:xfrm>
          <a:prstGeom prst="ellipse">
            <a:avLst/>
          </a:pr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1195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E2278E01-ADCC-6946-83CE-089248B91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9365828">
            <a:off x="3005827" y="2572964"/>
            <a:ext cx="2520000" cy="50400"/>
          </a:xfrm>
          <a:prstGeom prst="rect">
            <a:avLst/>
          </a:prstGeom>
          <a:solidFill>
            <a:srgbClr val="714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3265324-2084-2348-849F-74D3AD9CF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384485">
            <a:off x="2942663" y="3847575"/>
            <a:ext cx="2520000" cy="50400"/>
          </a:xfrm>
          <a:prstGeom prst="rect">
            <a:avLst/>
          </a:prstGeom>
          <a:solidFill>
            <a:srgbClr val="714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AF965C-AEDC-A64A-94D5-A802203ED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42033" y="3138070"/>
            <a:ext cx="2520000" cy="50400"/>
          </a:xfrm>
          <a:prstGeom prst="rect">
            <a:avLst/>
          </a:prstGeom>
          <a:solidFill>
            <a:srgbClr val="714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82A0493-9684-3B41-BF7D-3BA84411EE8D}"/>
              </a:ext>
            </a:extLst>
          </p:cNvPr>
          <p:cNvSpPr txBox="1">
            <a:spLocks/>
          </p:cNvSpPr>
          <p:nvPr/>
        </p:nvSpPr>
        <p:spPr>
          <a:xfrm>
            <a:off x="838200" y="51637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>
                <a:solidFill>
                  <a:schemeClr val="accent5"/>
                </a:solidFill>
              </a:rPr>
              <a:t>Pisces’ Model Interpretation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337B0A4-A8FE-7E49-B40F-867EA523BE4A}"/>
              </a:ext>
            </a:extLst>
          </p:cNvPr>
          <p:cNvSpPr txBox="1"/>
          <p:nvPr/>
        </p:nvSpPr>
        <p:spPr>
          <a:xfrm>
            <a:off x="2218656" y="3922850"/>
            <a:ext cx="1781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Pisces Interpretation Engine (PIE)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2CDCA13-31B9-D74B-9207-0AFFDD299373}"/>
              </a:ext>
            </a:extLst>
          </p:cNvPr>
          <p:cNvGrpSpPr/>
          <p:nvPr/>
        </p:nvGrpSpPr>
        <p:grpSpPr>
          <a:xfrm>
            <a:off x="1385723" y="1979660"/>
            <a:ext cx="3640829" cy="2367219"/>
            <a:chOff x="8784936" y="2179719"/>
            <a:chExt cx="3640829" cy="2367219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8EC9FF-6D2B-1B41-9EFA-629A86DC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83640" y="2179719"/>
              <a:ext cx="2367224" cy="2367219"/>
            </a:xfrm>
            <a:prstGeom prst="ellipse">
              <a:avLst/>
            </a:prstGeom>
            <a:solidFill>
              <a:schemeClr val="accent3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449A1AB-38D6-4342-978D-0C1A825EC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935189" y="2752985"/>
              <a:ext cx="1264127" cy="1264124"/>
            </a:xfrm>
            <a:prstGeom prst="ellipse">
              <a:avLst/>
            </a:prstGeom>
            <a:gradFill flip="none" rotWithShape="1">
              <a:gsLst>
                <a:gs pos="52000">
                  <a:srgbClr val="4D429B"/>
                </a:gs>
                <a:gs pos="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53" name="Picture 52" descr="Icon&#10;&#10;Description automatically generated">
              <a:extLst>
                <a:ext uri="{FF2B5EF4-FFF2-40B4-BE49-F238E27FC236}">
                  <a16:creationId xmlns:a16="http://schemas.microsoft.com/office/drawing/2014/main" id="{01260A5B-F6EC-004D-A454-01920DC36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3063" y="2964912"/>
              <a:ext cx="648377" cy="648377"/>
            </a:xfrm>
            <a:prstGeom prst="rect">
              <a:avLst/>
            </a:prstGeom>
          </p:spPr>
        </p:pic>
        <p:sp>
          <p:nvSpPr>
            <p:cNvPr id="54" name="Title 1">
              <a:extLst>
                <a:ext uri="{FF2B5EF4-FFF2-40B4-BE49-F238E27FC236}">
                  <a16:creationId xmlns:a16="http://schemas.microsoft.com/office/drawing/2014/main" id="{B39DC3EF-FC62-F24E-ABFE-EF9B953A5A90}"/>
                </a:ext>
              </a:extLst>
            </p:cNvPr>
            <p:cNvSpPr txBox="1">
              <a:spLocks/>
            </p:cNvSpPr>
            <p:nvPr/>
          </p:nvSpPr>
          <p:spPr>
            <a:xfrm>
              <a:off x="8784936" y="3574095"/>
              <a:ext cx="3640829" cy="2585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200" b="1" i="0" u="none" strike="noStrike" kern="1200" cap="none" spc="3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Cambria" panose="02040503050406030204" pitchFamily="18" charset="0"/>
                  <a:cs typeface="Segoe UI Light" panose="020B0502040204020203" pitchFamily="34" charset="0"/>
                </a:rPr>
                <a:t>Pisces</a:t>
              </a:r>
              <a:endParaRPr kumimoji="0" lang="en-SG" sz="1400" b="1" i="0" u="none" strike="noStrike" kern="1200" cap="none" spc="30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Cambria" panose="02040503050406030204" pitchFamily="18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Cube 17">
            <a:extLst>
              <a:ext uri="{FF2B5EF4-FFF2-40B4-BE49-F238E27FC236}">
                <a16:creationId xmlns:a16="http://schemas.microsoft.com/office/drawing/2014/main" id="{E6982F62-A685-9E45-AEB4-705E4C151C03}"/>
              </a:ext>
            </a:extLst>
          </p:cNvPr>
          <p:cNvSpPr/>
          <p:nvPr/>
        </p:nvSpPr>
        <p:spPr>
          <a:xfrm>
            <a:off x="437132" y="2576420"/>
            <a:ext cx="1148542" cy="1173701"/>
          </a:xfrm>
          <a:prstGeom prst="cube">
            <a:avLst/>
          </a:prstGeom>
          <a:solidFill>
            <a:schemeClr val="tx1"/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5E5E750-2FBC-154D-B3C6-E92EEFE61400}"/>
              </a:ext>
            </a:extLst>
          </p:cNvPr>
          <p:cNvSpPr txBox="1"/>
          <p:nvPr/>
        </p:nvSpPr>
        <p:spPr>
          <a:xfrm>
            <a:off x="6071202" y="3244446"/>
            <a:ext cx="1625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Surrogate Model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BC2C7E-59FA-354C-B938-92A7FD591595}"/>
              </a:ext>
            </a:extLst>
          </p:cNvPr>
          <p:cNvGrpSpPr/>
          <p:nvPr/>
        </p:nvGrpSpPr>
        <p:grpSpPr>
          <a:xfrm>
            <a:off x="4351651" y="4429502"/>
            <a:ext cx="1943898" cy="1214458"/>
            <a:chOff x="4650961" y="3211552"/>
            <a:chExt cx="1943898" cy="121445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F6BF9D5-0D09-6B49-A32E-E16AD48B9B76}"/>
                </a:ext>
              </a:extLst>
            </p:cNvPr>
            <p:cNvSpPr/>
            <p:nvPr/>
          </p:nvSpPr>
          <p:spPr>
            <a:xfrm>
              <a:off x="4650961" y="3902790"/>
              <a:ext cx="1943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 Light"/>
                </a:rPr>
                <a:t>Model-Agnostic Methods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D082201-5B80-B744-8AF1-1C2DCF495E74}"/>
                </a:ext>
              </a:extLst>
            </p:cNvPr>
            <p:cNvGrpSpPr/>
            <p:nvPr/>
          </p:nvGrpSpPr>
          <p:grpSpPr>
            <a:xfrm>
              <a:off x="5288284" y="3211552"/>
              <a:ext cx="630400" cy="630399"/>
              <a:chOff x="7163870" y="3038649"/>
              <a:chExt cx="630400" cy="630399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FB263933-7CF2-3644-87C4-60918FBAB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63870" y="3038649"/>
                <a:ext cx="630400" cy="630399"/>
              </a:xfrm>
              <a:prstGeom prst="ellipse">
                <a:avLst/>
              </a:prstGeom>
              <a:solidFill>
                <a:schemeClr val="accent5"/>
              </a:solidFill>
              <a:ln w="254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endParaRPr>
              </a:p>
            </p:txBody>
          </p:sp>
          <p:pic>
            <p:nvPicPr>
              <p:cNvPr id="75" name="Graphic 74" descr="Gears">
                <a:extLst>
                  <a:ext uri="{FF2B5EF4-FFF2-40B4-BE49-F238E27FC236}">
                    <a16:creationId xmlns:a16="http://schemas.microsoft.com/office/drawing/2014/main" id="{4CFD3E28-AD38-674E-961A-2A2A2CE709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311509" y="3179061"/>
                <a:ext cx="360000" cy="360000"/>
              </a:xfrm>
              <a:prstGeom prst="rect">
                <a:avLst/>
              </a:prstGeom>
            </p:spPr>
          </p:pic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F173411D-730D-9E45-A083-667EAB07804D}"/>
              </a:ext>
            </a:extLst>
          </p:cNvPr>
          <p:cNvSpPr txBox="1"/>
          <p:nvPr/>
        </p:nvSpPr>
        <p:spPr>
          <a:xfrm>
            <a:off x="61935" y="3902790"/>
            <a:ext cx="1781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</a:rPr>
              <a:t>Model Blackbox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790EA2C6-5532-0043-AC4D-D394A8D8B9F3}"/>
              </a:ext>
            </a:extLst>
          </p:cNvPr>
          <p:cNvSpPr/>
          <p:nvPr/>
        </p:nvSpPr>
        <p:spPr>
          <a:xfrm>
            <a:off x="5821073" y="3068192"/>
            <a:ext cx="348820" cy="3551306"/>
          </a:xfrm>
          <a:prstGeom prst="leftBrace">
            <a:avLst>
              <a:gd name="adj1" fmla="val 8333"/>
              <a:gd name="adj2" fmla="val 50354"/>
            </a:avLst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848A9F-5C59-8147-A8B6-D00D56571BB0}"/>
              </a:ext>
            </a:extLst>
          </p:cNvPr>
          <p:cNvSpPr txBox="1"/>
          <p:nvPr/>
        </p:nvSpPr>
        <p:spPr>
          <a:xfrm>
            <a:off x="7830501" y="2973208"/>
            <a:ext cx="1570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Global Surrogate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2F11914-B483-CD47-B34E-D906AECDB9EE}"/>
              </a:ext>
            </a:extLst>
          </p:cNvPr>
          <p:cNvSpPr txBox="1"/>
          <p:nvPr/>
        </p:nvSpPr>
        <p:spPr>
          <a:xfrm>
            <a:off x="7675662" y="3473011"/>
            <a:ext cx="2171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lvl="0">
              <a:defRPr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Local Surrogate (LIME)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7" name="Left Brace 86">
            <a:extLst>
              <a:ext uri="{FF2B5EF4-FFF2-40B4-BE49-F238E27FC236}">
                <a16:creationId xmlns:a16="http://schemas.microsoft.com/office/drawing/2014/main" id="{B0819515-01EA-5F47-ACFB-97B718CB4E1E}"/>
              </a:ext>
            </a:extLst>
          </p:cNvPr>
          <p:cNvSpPr/>
          <p:nvPr/>
        </p:nvSpPr>
        <p:spPr>
          <a:xfrm>
            <a:off x="7519044" y="2910618"/>
            <a:ext cx="348820" cy="956443"/>
          </a:xfrm>
          <a:prstGeom prst="leftBrace">
            <a:avLst>
              <a:gd name="adj1" fmla="val 8333"/>
              <a:gd name="adj2" fmla="val 50354"/>
            </a:avLst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8D35E67-9B1B-8F4D-833E-B5DCD4C71884}"/>
              </a:ext>
            </a:extLst>
          </p:cNvPr>
          <p:cNvGrpSpPr/>
          <p:nvPr/>
        </p:nvGrpSpPr>
        <p:grpSpPr>
          <a:xfrm>
            <a:off x="4503880" y="1512449"/>
            <a:ext cx="1639440" cy="1214013"/>
            <a:chOff x="4779072" y="3211552"/>
            <a:chExt cx="1639440" cy="1214013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C6FDF3-576C-B14D-9E9E-4E5A95CDBF24}"/>
                </a:ext>
              </a:extLst>
            </p:cNvPr>
            <p:cNvSpPr/>
            <p:nvPr/>
          </p:nvSpPr>
          <p:spPr>
            <a:xfrm>
              <a:off x="4779072" y="3902345"/>
              <a:ext cx="16394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 Light"/>
                </a:rPr>
                <a:t>Interpretable Models</a:t>
              </a:r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AB405E82-D14F-A441-B502-6FB7C914BD8F}"/>
                </a:ext>
              </a:extLst>
            </p:cNvPr>
            <p:cNvGrpSpPr/>
            <p:nvPr/>
          </p:nvGrpSpPr>
          <p:grpSpPr>
            <a:xfrm>
              <a:off x="5288284" y="3211552"/>
              <a:ext cx="630400" cy="630399"/>
              <a:chOff x="7163870" y="3038649"/>
              <a:chExt cx="630400" cy="630399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78E8CB4E-FDFC-C044-B0AC-74A00601C2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63870" y="3038649"/>
                <a:ext cx="630400" cy="630399"/>
              </a:xfrm>
              <a:prstGeom prst="ellipse">
                <a:avLst/>
              </a:prstGeom>
              <a:solidFill>
                <a:schemeClr val="accent5"/>
              </a:solidFill>
              <a:ln w="254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endParaRPr>
              </a:p>
            </p:txBody>
          </p:sp>
          <p:pic>
            <p:nvPicPr>
              <p:cNvPr id="96" name="Graphic 95" descr="Gears">
                <a:extLst>
                  <a:ext uri="{FF2B5EF4-FFF2-40B4-BE49-F238E27FC236}">
                    <a16:creationId xmlns:a16="http://schemas.microsoft.com/office/drawing/2014/main" id="{F7771F3D-3FAF-574C-8DFF-0C1A8B7084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311509" y="3179061"/>
                <a:ext cx="360000" cy="360000"/>
              </a:xfrm>
              <a:prstGeom prst="rect">
                <a:avLst/>
              </a:prstGeom>
            </p:spPr>
          </p:pic>
        </p:grp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E048071A-93CB-E04E-B210-B513FDEE7DED}"/>
              </a:ext>
            </a:extLst>
          </p:cNvPr>
          <p:cNvSpPr txBox="1"/>
          <p:nvPr/>
        </p:nvSpPr>
        <p:spPr>
          <a:xfrm>
            <a:off x="6137575" y="1218128"/>
            <a:ext cx="1570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Linear Regression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D3FB24EB-7D12-2640-AC6C-85125A7D4B88}"/>
              </a:ext>
            </a:extLst>
          </p:cNvPr>
          <p:cNvSpPr txBox="1"/>
          <p:nvPr/>
        </p:nvSpPr>
        <p:spPr>
          <a:xfrm>
            <a:off x="6127716" y="1551116"/>
            <a:ext cx="2171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lvl="0" algn="l"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Logistic Regression</a:t>
            </a:r>
          </a:p>
        </p:txBody>
      </p:sp>
      <p:sp>
        <p:nvSpPr>
          <p:cNvPr id="100" name="Left Brace 99">
            <a:extLst>
              <a:ext uri="{FF2B5EF4-FFF2-40B4-BE49-F238E27FC236}">
                <a16:creationId xmlns:a16="http://schemas.microsoft.com/office/drawing/2014/main" id="{B3185DF9-43BD-534B-9E54-D71CD2570881}"/>
              </a:ext>
            </a:extLst>
          </p:cNvPr>
          <p:cNvSpPr/>
          <p:nvPr/>
        </p:nvSpPr>
        <p:spPr>
          <a:xfrm>
            <a:off x="5802507" y="1216638"/>
            <a:ext cx="348820" cy="1277866"/>
          </a:xfrm>
          <a:prstGeom prst="leftBrace">
            <a:avLst>
              <a:gd name="adj1" fmla="val 8333"/>
              <a:gd name="adj2" fmla="val 50354"/>
            </a:avLst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4EAA881-6436-7A4F-BE18-9BD4C3C04688}"/>
              </a:ext>
            </a:extLst>
          </p:cNvPr>
          <p:cNvSpPr txBox="1"/>
          <p:nvPr/>
        </p:nvSpPr>
        <p:spPr>
          <a:xfrm>
            <a:off x="6127716" y="1876760"/>
            <a:ext cx="2171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lvl="0" algn="l"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Decision Tree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F6715DC6-A3B1-9D48-A289-075CA2A79B62}"/>
              </a:ext>
            </a:extLst>
          </p:cNvPr>
          <p:cNvSpPr txBox="1"/>
          <p:nvPr/>
        </p:nvSpPr>
        <p:spPr>
          <a:xfrm>
            <a:off x="6127716" y="2174015"/>
            <a:ext cx="2171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prstClr val="black"/>
                </a:solidFill>
                <a:latin typeface="Segoe UI Light"/>
              </a:defRPr>
            </a:lvl1pPr>
          </a:lstStyle>
          <a:p>
            <a:pPr lvl="0" algn="l"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Decision Rules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6FC803C-6600-0D41-B008-B0CF4DA23B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" t="55085" r="62413" b="2746"/>
          <a:stretch/>
        </p:blipFill>
        <p:spPr bwMode="auto">
          <a:xfrm>
            <a:off x="8578855" y="3794947"/>
            <a:ext cx="1307831" cy="82879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6D617C6-0E93-E448-BDAF-75234E2DAD2A}"/>
              </a:ext>
            </a:extLst>
          </p:cNvPr>
          <p:cNvGrpSpPr/>
          <p:nvPr/>
        </p:nvGrpSpPr>
        <p:grpSpPr>
          <a:xfrm>
            <a:off x="6151327" y="5614212"/>
            <a:ext cx="5271436" cy="839623"/>
            <a:chOff x="6096000" y="4241443"/>
            <a:chExt cx="5271436" cy="839623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DF67CB1-BA07-A54A-BCE2-8D2012B01AF5}"/>
                </a:ext>
              </a:extLst>
            </p:cNvPr>
            <p:cNvSpPr txBox="1"/>
            <p:nvPr/>
          </p:nvSpPr>
          <p:spPr>
            <a:xfrm>
              <a:off x="6096000" y="4415983"/>
              <a:ext cx="1625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prstClr val="black"/>
                  </a:solidFill>
                  <a:latin typeface="Segoe UI Light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Shapley Values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C282D9F-5B42-DE43-9873-9B661B952513}"/>
                </a:ext>
              </a:extLst>
            </p:cNvPr>
            <p:cNvGrpSpPr/>
            <p:nvPr/>
          </p:nvGrpSpPr>
          <p:grpSpPr>
            <a:xfrm>
              <a:off x="9108750" y="4241443"/>
              <a:ext cx="2258686" cy="583400"/>
              <a:chOff x="7956681" y="3005817"/>
              <a:chExt cx="2258686" cy="583400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5E3777D-552D-F14A-AC45-7B4593168829}"/>
                  </a:ext>
                </a:extLst>
              </p:cNvPr>
              <p:cNvSpPr txBox="1"/>
              <p:nvPr/>
            </p:nvSpPr>
            <p:spPr>
              <a:xfrm>
                <a:off x="7956681" y="3044225"/>
                <a:ext cx="16882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400">
                    <a:solidFill>
                      <a:prstClr val="black"/>
                    </a:solidFill>
                    <a:latin typeface="Segoe UI Light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Shapley Additive </a:t>
                </a:r>
                <a:r>
                  <a:rPr lang="en-US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exPlanations</a:t>
                </a:r>
                <a:r>
                  <a: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(SHAP)</a:t>
                </a: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endParaRPr>
              </a:p>
            </p:txBody>
          </p:sp>
          <p:pic>
            <p:nvPicPr>
              <p:cNvPr id="85" name="Picture 2" descr="GitHub - slundberg/shap: A game theoretic approach to explain the output of  any machine learning model.">
                <a:extLst>
                  <a:ext uri="{FF2B5EF4-FFF2-40B4-BE49-F238E27FC236}">
                    <a16:creationId xmlns:a16="http://schemas.microsoft.com/office/drawing/2014/main" id="{7C9114E5-59BF-A846-A18D-79AFAAC5A0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01" t="-442" r="38911" b="69277"/>
              <a:stretch/>
            </p:blipFill>
            <p:spPr bwMode="auto">
              <a:xfrm>
                <a:off x="9580616" y="3005817"/>
                <a:ext cx="634751" cy="583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505158D-EFF6-2E48-81AC-89EED25906F1}"/>
                </a:ext>
              </a:extLst>
            </p:cNvPr>
            <p:cNvCxnSpPr>
              <a:cxnSpLocks/>
            </p:cNvCxnSpPr>
            <p:nvPr/>
          </p:nvCxnSpPr>
          <p:spPr>
            <a:xfrm>
              <a:off x="7372026" y="4539698"/>
              <a:ext cx="1736724" cy="0"/>
            </a:xfrm>
            <a:prstGeom prst="line">
              <a:avLst/>
            </a:prstGeom>
            <a:ln w="38100">
              <a:solidFill>
                <a:schemeClr val="accent5"/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06A869-F656-924A-80BA-D0B4E4346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153125" y="4663414"/>
              <a:ext cx="3000905" cy="417652"/>
            </a:xfrm>
            <a:prstGeom prst="rect">
              <a:avLst/>
            </a:prstGeom>
          </p:spPr>
        </p:pic>
      </p:grp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BEF9233D-49AB-BB4A-ABA7-2B321B522218}"/>
              </a:ext>
            </a:extLst>
          </p:cNvPr>
          <p:cNvCxnSpPr>
            <a:cxnSpLocks/>
          </p:cNvCxnSpPr>
          <p:nvPr/>
        </p:nvCxnSpPr>
        <p:spPr>
          <a:xfrm flipV="1">
            <a:off x="8645004" y="2487366"/>
            <a:ext cx="0" cy="523219"/>
          </a:xfrm>
          <a:prstGeom prst="straightConnector1">
            <a:avLst/>
          </a:prstGeom>
          <a:ln w="19050">
            <a:solidFill>
              <a:schemeClr val="accent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58CE77EC-849A-DC47-84EA-E4BAD23D69C5}"/>
              </a:ext>
            </a:extLst>
          </p:cNvPr>
          <p:cNvCxnSpPr>
            <a:cxnSpLocks/>
            <a:stCxn id="83" idx="3"/>
          </p:cNvCxnSpPr>
          <p:nvPr/>
        </p:nvCxnSpPr>
        <p:spPr>
          <a:xfrm flipV="1">
            <a:off x="9400777" y="3124289"/>
            <a:ext cx="621577" cy="2808"/>
          </a:xfrm>
          <a:prstGeom prst="line">
            <a:avLst/>
          </a:prstGeom>
          <a:ln w="19050">
            <a:solidFill>
              <a:schemeClr val="accent5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5568DC71-94F6-6C48-9E51-EC957D133F83}"/>
              </a:ext>
            </a:extLst>
          </p:cNvPr>
          <p:cNvGrpSpPr/>
          <p:nvPr/>
        </p:nvGrpSpPr>
        <p:grpSpPr>
          <a:xfrm>
            <a:off x="7750989" y="1252892"/>
            <a:ext cx="1507312" cy="1228900"/>
            <a:chOff x="7750989" y="1252892"/>
            <a:chExt cx="1507312" cy="1228900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AC695C9B-4F96-B444-B9C6-0303391071B1}"/>
                </a:ext>
              </a:extLst>
            </p:cNvPr>
            <p:cNvGrpSpPr/>
            <p:nvPr/>
          </p:nvGrpSpPr>
          <p:grpSpPr>
            <a:xfrm>
              <a:off x="7762890" y="1252892"/>
              <a:ext cx="1445628" cy="1205385"/>
              <a:chOff x="10100882" y="1706793"/>
              <a:chExt cx="1856614" cy="1350573"/>
            </a:xfrm>
          </p:grpSpPr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804C2115-06D0-DD41-A8BA-00A4E66AC706}"/>
                  </a:ext>
                </a:extLst>
              </p:cNvPr>
              <p:cNvGrpSpPr/>
              <p:nvPr/>
            </p:nvGrpSpPr>
            <p:grpSpPr>
              <a:xfrm>
                <a:off x="10100882" y="2127796"/>
                <a:ext cx="1631697" cy="929570"/>
                <a:chOff x="10114540" y="2133580"/>
                <a:chExt cx="1631697" cy="929570"/>
              </a:xfrm>
            </p:grpSpPr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85076ABC-7931-1948-A8B6-3785CEABA64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1308062" y="2800834"/>
                  <a:ext cx="145210" cy="163988"/>
                </a:xfrm>
                <a:prstGeom prst="ellips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solidFill>
                    <a:schemeClr val="accent4">
                      <a:lumMod val="2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B608718F-56ED-D844-A189-89B569F67CB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0691804" y="2783396"/>
                  <a:ext cx="145210" cy="163988"/>
                </a:xfrm>
                <a:prstGeom prst="ellips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solidFill>
                    <a:schemeClr val="accent4">
                      <a:lumMod val="2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4573F056-734E-1645-86E2-F199475518B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1007213" y="2482449"/>
                  <a:ext cx="145210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8C073628-03FA-7844-BB43-A5308C2C47F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1290789" y="2478505"/>
                  <a:ext cx="145210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Oval 247">
                  <a:extLst>
                    <a:ext uri="{FF2B5EF4-FFF2-40B4-BE49-F238E27FC236}">
                      <a16:creationId xmlns:a16="http://schemas.microsoft.com/office/drawing/2014/main" id="{09458447-18F1-F248-A881-E3B3D872C50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1591638" y="2791501"/>
                  <a:ext cx="145210" cy="163988"/>
                </a:xfrm>
                <a:prstGeom prst="ellips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solidFill>
                    <a:schemeClr val="accent4">
                      <a:lumMod val="2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19B97992-C9A8-6E4D-8B63-CF2FC1ACBCD5}"/>
                    </a:ext>
                  </a:extLst>
                </p:cNvPr>
                <p:cNvCxnSpPr>
                  <a:cxnSpLocks/>
                  <a:stCxn id="276" idx="2"/>
                  <a:endCxn id="247" idx="7"/>
                </p:cNvCxnSpPr>
                <p:nvPr/>
              </p:nvCxnSpPr>
              <p:spPr>
                <a:xfrm>
                  <a:off x="11233191" y="2278790"/>
                  <a:ext cx="72225" cy="230369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66541033-9A31-E549-A704-2B141E1B3D9F}"/>
                    </a:ext>
                  </a:extLst>
                </p:cNvPr>
                <p:cNvCxnSpPr>
                  <a:cxnSpLocks/>
                  <a:stCxn id="246" idx="1"/>
                  <a:endCxn id="245" idx="5"/>
                </p:cNvCxnSpPr>
                <p:nvPr/>
              </p:nvCxnSpPr>
              <p:spPr>
                <a:xfrm flipH="1">
                  <a:off x="10822389" y="2615783"/>
                  <a:ext cx="199451" cy="198267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3A670E36-8478-654C-AC79-F3DA2A8AB0E7}"/>
                    </a:ext>
                  </a:extLst>
                </p:cNvPr>
                <p:cNvCxnSpPr>
                  <a:cxnSpLocks/>
                  <a:stCxn id="247" idx="2"/>
                  <a:endCxn id="244" idx="6"/>
                </p:cNvCxnSpPr>
                <p:nvPr/>
              </p:nvCxnSpPr>
              <p:spPr>
                <a:xfrm>
                  <a:off x="11363396" y="2633105"/>
                  <a:ext cx="17272" cy="177118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>
                  <a:extLst>
                    <a:ext uri="{FF2B5EF4-FFF2-40B4-BE49-F238E27FC236}">
                      <a16:creationId xmlns:a16="http://schemas.microsoft.com/office/drawing/2014/main" id="{AE9B0563-84DF-0C4E-8B66-953002E0E5C1}"/>
                    </a:ext>
                  </a:extLst>
                </p:cNvPr>
                <p:cNvCxnSpPr>
                  <a:cxnSpLocks/>
                  <a:stCxn id="247" idx="3"/>
                  <a:endCxn id="248" idx="7"/>
                </p:cNvCxnSpPr>
                <p:nvPr/>
              </p:nvCxnSpPr>
              <p:spPr>
                <a:xfrm>
                  <a:off x="11421374" y="2611840"/>
                  <a:ext cx="184891" cy="210316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Straight Connector 256">
                  <a:extLst>
                    <a:ext uri="{FF2B5EF4-FFF2-40B4-BE49-F238E27FC236}">
                      <a16:creationId xmlns:a16="http://schemas.microsoft.com/office/drawing/2014/main" id="{04DE94A2-8AB6-3F4C-8894-485A7FE18A2E}"/>
                    </a:ext>
                  </a:extLst>
                </p:cNvPr>
                <p:cNvCxnSpPr>
                  <a:cxnSpLocks/>
                  <a:stCxn id="246" idx="1"/>
                  <a:endCxn id="286" idx="6"/>
                </p:cNvCxnSpPr>
                <p:nvPr/>
              </p:nvCxnSpPr>
              <p:spPr>
                <a:xfrm>
                  <a:off x="11021840" y="2615783"/>
                  <a:ext cx="47365" cy="169195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BF6A88C1-9913-004C-AF56-90771CD496C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1160585" y="2124191"/>
                  <a:ext cx="145210" cy="163988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E513EFEC-0198-6142-88A3-E739B094C4B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6200000">
                  <a:off x="10996598" y="2775589"/>
                  <a:ext cx="145210" cy="163988"/>
                </a:xfrm>
                <a:prstGeom prst="ellips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solidFill>
                    <a:schemeClr val="accent4">
                      <a:lumMod val="2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25" name="Straight Connector 324">
                  <a:extLst>
                    <a:ext uri="{FF2B5EF4-FFF2-40B4-BE49-F238E27FC236}">
                      <a16:creationId xmlns:a16="http://schemas.microsoft.com/office/drawing/2014/main" id="{605CAA4F-27B6-2949-BD94-E8EB8F673570}"/>
                    </a:ext>
                  </a:extLst>
                </p:cNvPr>
                <p:cNvCxnSpPr>
                  <a:cxnSpLocks/>
                  <a:stCxn id="276" idx="2"/>
                  <a:endCxn id="246" idx="5"/>
                </p:cNvCxnSpPr>
                <p:nvPr/>
              </p:nvCxnSpPr>
              <p:spPr>
                <a:xfrm flipH="1">
                  <a:off x="11137798" y="2278790"/>
                  <a:ext cx="95394" cy="234313"/>
                </a:xfrm>
                <a:prstGeom prst="line">
                  <a:avLst/>
                </a:prstGeom>
                <a:ln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5" name="Rectangle 334">
                  <a:extLst>
                    <a:ext uri="{FF2B5EF4-FFF2-40B4-BE49-F238E27FC236}">
                      <a16:creationId xmlns:a16="http://schemas.microsoft.com/office/drawing/2014/main" id="{86366C51-E159-5C47-992C-5BB060DB13FD}"/>
                    </a:ext>
                  </a:extLst>
                </p:cNvPr>
                <p:cNvSpPr/>
                <p:nvPr/>
              </p:nvSpPr>
              <p:spPr>
                <a:xfrm>
                  <a:off x="10114540" y="2804514"/>
                  <a:ext cx="636560" cy="25863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/>
                    </a:rPr>
                    <a:t>Target</a:t>
                  </a:r>
                  <a:endPara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D18BEAFD-8605-E444-A4F0-F5ED071DC25D}"/>
                  </a:ext>
                </a:extLst>
              </p:cNvPr>
              <p:cNvSpPr/>
              <p:nvPr/>
            </p:nvSpPr>
            <p:spPr>
              <a:xfrm>
                <a:off x="10132555" y="1706793"/>
                <a:ext cx="1824941" cy="3103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i="1" u="sng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 Light"/>
                  </a:rPr>
                  <a:t>Interpretable Model</a:t>
                </a:r>
                <a:endParaRPr lang="en-US" sz="1200" i="1" u="sng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19C8D1D9-7A17-5844-9299-28A5CD165A58}"/>
                </a:ext>
              </a:extLst>
            </p:cNvPr>
            <p:cNvSpPr/>
            <p:nvPr/>
          </p:nvSpPr>
          <p:spPr>
            <a:xfrm>
              <a:off x="7750989" y="1262063"/>
              <a:ext cx="1507312" cy="12197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6BD53BC9-94C5-0547-9A09-A7B33F69C4DD}"/>
              </a:ext>
            </a:extLst>
          </p:cNvPr>
          <p:cNvGrpSpPr/>
          <p:nvPr/>
        </p:nvGrpSpPr>
        <p:grpSpPr>
          <a:xfrm>
            <a:off x="10022722" y="2598164"/>
            <a:ext cx="1638992" cy="1219727"/>
            <a:chOff x="9521538" y="1262062"/>
            <a:chExt cx="1638992" cy="1219727"/>
          </a:xfrm>
        </p:grpSpPr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272AA11C-11F1-5340-BBB1-24A8FFF3C35F}"/>
                </a:ext>
              </a:extLst>
            </p:cNvPr>
            <p:cNvGrpSpPr/>
            <p:nvPr/>
          </p:nvGrpSpPr>
          <p:grpSpPr>
            <a:xfrm>
              <a:off x="9521538" y="1262223"/>
              <a:ext cx="1570546" cy="1174485"/>
              <a:chOff x="7988964" y="1711803"/>
              <a:chExt cx="1964583" cy="1393766"/>
            </a:xfrm>
          </p:grpSpPr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2C39C0FF-B3D7-1540-A126-004BD59E388F}"/>
                  </a:ext>
                </a:extLst>
              </p:cNvPr>
              <p:cNvGrpSpPr/>
              <p:nvPr/>
            </p:nvGrpSpPr>
            <p:grpSpPr>
              <a:xfrm>
                <a:off x="7988964" y="2028174"/>
                <a:ext cx="1964583" cy="1077395"/>
                <a:chOff x="8631261" y="2219665"/>
                <a:chExt cx="1964583" cy="1077395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ACF5B6BE-3975-6E40-8837-F85622586C15}"/>
                    </a:ext>
                  </a:extLst>
                </p:cNvPr>
                <p:cNvSpPr/>
                <p:nvPr/>
              </p:nvSpPr>
              <p:spPr>
                <a:xfrm rot="5400000">
                  <a:off x="9903185" y="2559616"/>
                  <a:ext cx="163988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871A4493-5279-CD44-9AEE-BB4930F50D06}"/>
                    </a:ext>
                  </a:extLst>
                </p:cNvPr>
                <p:cNvSpPr/>
                <p:nvPr/>
              </p:nvSpPr>
              <p:spPr>
                <a:xfrm rot="5400000">
                  <a:off x="10292342" y="2521336"/>
                  <a:ext cx="163988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5E628D0D-1CEE-DE4C-827C-2D36935A4448}"/>
                    </a:ext>
                  </a:extLst>
                </p:cNvPr>
                <p:cNvSpPr/>
                <p:nvPr/>
              </p:nvSpPr>
              <p:spPr>
                <a:xfrm rot="5400000">
                  <a:off x="10125701" y="2828441"/>
                  <a:ext cx="163988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4B908F1F-596E-A24C-ACF2-9339D20608F5}"/>
                    </a:ext>
                  </a:extLst>
                </p:cNvPr>
                <p:cNvSpPr/>
                <p:nvPr/>
              </p:nvSpPr>
              <p:spPr>
                <a:xfrm rot="5400000">
                  <a:off x="9786275" y="2811837"/>
                  <a:ext cx="163988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E01F72C4-683F-2C42-81EF-B8DF1EB53A30}"/>
                    </a:ext>
                  </a:extLst>
                </p:cNvPr>
                <p:cNvSpPr/>
                <p:nvPr/>
              </p:nvSpPr>
              <p:spPr>
                <a:xfrm rot="5400000">
                  <a:off x="9572243" y="2559616"/>
                  <a:ext cx="163988" cy="163988"/>
                </a:xfrm>
                <a:prstGeom prst="ellipse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8476247A-84DB-5E4C-B5CA-7B7513C02D96}"/>
                    </a:ext>
                  </a:extLst>
                </p:cNvPr>
                <p:cNvSpPr/>
                <p:nvPr/>
              </p:nvSpPr>
              <p:spPr>
                <a:xfrm rot="5400000">
                  <a:off x="9941133" y="2999226"/>
                  <a:ext cx="163988" cy="163988"/>
                </a:xfrm>
                <a:prstGeom prst="ellips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solidFill>
                    <a:schemeClr val="accent4">
                      <a:lumMod val="2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C8600EBD-972A-C54B-B9B8-5BA3C1C6E0C9}"/>
                    </a:ext>
                  </a:extLst>
                </p:cNvPr>
                <p:cNvCxnSpPr>
                  <a:cxnSpLocks/>
                  <a:stCxn id="55" idx="5"/>
                  <a:endCxn id="58" idx="1"/>
                </p:cNvCxnSpPr>
                <p:nvPr/>
              </p:nvCxnSpPr>
              <p:spPr>
                <a:xfrm flipH="1">
                  <a:off x="10081106" y="2968414"/>
                  <a:ext cx="68610" cy="5482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6DFE76E-B65C-BB43-B60C-F95D3AB73AA8}"/>
                    </a:ext>
                  </a:extLst>
                </p:cNvPr>
                <p:cNvCxnSpPr>
                  <a:cxnSpLocks/>
                  <a:stCxn id="58" idx="3"/>
                  <a:endCxn id="56" idx="7"/>
                </p:cNvCxnSpPr>
                <p:nvPr/>
              </p:nvCxnSpPr>
              <p:spPr>
                <a:xfrm flipH="1" flipV="1">
                  <a:off x="9926248" y="2951810"/>
                  <a:ext cx="38900" cy="7143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7CA888E0-95C2-8F4F-ADF3-1C3B6BCA78BC}"/>
                    </a:ext>
                  </a:extLst>
                </p:cNvPr>
                <p:cNvCxnSpPr>
                  <a:cxnSpLocks/>
                  <a:stCxn id="6" idx="7"/>
                  <a:endCxn id="55" idx="2"/>
                </p:cNvCxnSpPr>
                <p:nvPr/>
              </p:nvCxnSpPr>
              <p:spPr>
                <a:xfrm>
                  <a:off x="10043158" y="2699589"/>
                  <a:ext cx="164537" cy="12885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BF66D88-655F-EE4F-B3DE-92DE4D2F8C0D}"/>
                    </a:ext>
                  </a:extLst>
                </p:cNvPr>
                <p:cNvCxnSpPr>
                  <a:cxnSpLocks/>
                  <a:stCxn id="6" idx="5"/>
                  <a:endCxn id="56" idx="3"/>
                </p:cNvCxnSpPr>
                <p:nvPr/>
              </p:nvCxnSpPr>
              <p:spPr>
                <a:xfrm flipH="1">
                  <a:off x="9810290" y="2699589"/>
                  <a:ext cx="116910" cy="13626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E8939461-119E-CA4C-9E44-CA8EC905E155}"/>
                    </a:ext>
                  </a:extLst>
                </p:cNvPr>
                <p:cNvCxnSpPr>
                  <a:cxnSpLocks/>
                  <a:stCxn id="55" idx="2"/>
                  <a:endCxn id="49" idx="5"/>
                </p:cNvCxnSpPr>
                <p:nvPr/>
              </p:nvCxnSpPr>
              <p:spPr>
                <a:xfrm flipV="1">
                  <a:off x="10207695" y="2661309"/>
                  <a:ext cx="108662" cy="16713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91A418EF-CE7E-DC40-AC58-08B4B35A915D}"/>
                    </a:ext>
                  </a:extLst>
                </p:cNvPr>
                <p:cNvCxnSpPr>
                  <a:cxnSpLocks/>
                  <a:stCxn id="56" idx="1"/>
                  <a:endCxn id="49" idx="5"/>
                </p:cNvCxnSpPr>
                <p:nvPr/>
              </p:nvCxnSpPr>
              <p:spPr>
                <a:xfrm flipV="1">
                  <a:off x="9926248" y="2661309"/>
                  <a:ext cx="390109" cy="17454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45749680-4582-4B4F-81F5-D38F17F3C179}"/>
                    </a:ext>
                  </a:extLst>
                </p:cNvPr>
                <p:cNvCxnSpPr>
                  <a:cxnSpLocks/>
                  <a:stCxn id="56" idx="3"/>
                  <a:endCxn id="57" idx="7"/>
                </p:cNvCxnSpPr>
                <p:nvPr/>
              </p:nvCxnSpPr>
              <p:spPr>
                <a:xfrm flipH="1" flipV="1">
                  <a:off x="9712216" y="2699589"/>
                  <a:ext cx="98074" cy="13626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6CF1CCF1-134C-184A-AFB5-13AA69569319}"/>
                    </a:ext>
                  </a:extLst>
                </p:cNvPr>
                <p:cNvCxnSpPr>
                  <a:cxnSpLocks/>
                  <a:stCxn id="55" idx="3"/>
                  <a:endCxn id="57" idx="7"/>
                </p:cNvCxnSpPr>
                <p:nvPr/>
              </p:nvCxnSpPr>
              <p:spPr>
                <a:xfrm flipH="1" flipV="1">
                  <a:off x="9712216" y="2699589"/>
                  <a:ext cx="437500" cy="15286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C3470571-E49F-CC4D-A410-6FD6533A3D97}"/>
                    </a:ext>
                  </a:extLst>
                </p:cNvPr>
                <p:cNvSpPr/>
                <p:nvPr/>
              </p:nvSpPr>
              <p:spPr>
                <a:xfrm rot="5400000">
                  <a:off x="9682033" y="2264812"/>
                  <a:ext cx="163988" cy="163988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BE12161A-617D-0B43-9297-A8CE87726F62}"/>
                    </a:ext>
                  </a:extLst>
                </p:cNvPr>
                <p:cNvSpPr/>
                <p:nvPr/>
              </p:nvSpPr>
              <p:spPr>
                <a:xfrm rot="5400000">
                  <a:off x="10078074" y="2255216"/>
                  <a:ext cx="163988" cy="163988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72B4E801-3952-5641-A3A8-318C80D3029F}"/>
                    </a:ext>
                  </a:extLst>
                </p:cNvPr>
                <p:cNvSpPr/>
                <p:nvPr/>
              </p:nvSpPr>
              <p:spPr>
                <a:xfrm rot="5400000">
                  <a:off x="10431856" y="2234943"/>
                  <a:ext cx="163988" cy="163988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01F5179F-3C84-6D45-8B61-954485C0A201}"/>
                    </a:ext>
                  </a:extLst>
                </p:cNvPr>
                <p:cNvSpPr/>
                <p:nvPr/>
              </p:nvSpPr>
              <p:spPr>
                <a:xfrm rot="5400000">
                  <a:off x="9349800" y="2254572"/>
                  <a:ext cx="163988" cy="163988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9E46F2A3-6BC7-DC41-A3EA-7DFB7D4C12D0}"/>
                    </a:ext>
                  </a:extLst>
                </p:cNvPr>
                <p:cNvCxnSpPr>
                  <a:cxnSpLocks/>
                  <a:stCxn id="103" idx="5"/>
                  <a:endCxn id="49" idx="2"/>
                </p:cNvCxnSpPr>
                <p:nvPr/>
              </p:nvCxnSpPr>
              <p:spPr>
                <a:xfrm flipH="1">
                  <a:off x="10374336" y="2374916"/>
                  <a:ext cx="81535" cy="14642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4AB84BD1-667E-CD43-B095-743A9CF00B1D}"/>
                    </a:ext>
                  </a:extLst>
                </p:cNvPr>
                <p:cNvCxnSpPr>
                  <a:cxnSpLocks/>
                  <a:stCxn id="57" idx="2"/>
                  <a:endCxn id="90" idx="5"/>
                </p:cNvCxnSpPr>
                <p:nvPr/>
              </p:nvCxnSpPr>
              <p:spPr>
                <a:xfrm flipV="1">
                  <a:off x="9654237" y="2404785"/>
                  <a:ext cx="51811" cy="15483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AA578090-2E55-3942-8E64-7744C7405F40}"/>
                    </a:ext>
                  </a:extLst>
                </p:cNvPr>
                <p:cNvCxnSpPr>
                  <a:cxnSpLocks/>
                  <a:stCxn id="90" idx="7"/>
                  <a:endCxn id="49" idx="2"/>
                </p:cNvCxnSpPr>
                <p:nvPr/>
              </p:nvCxnSpPr>
              <p:spPr>
                <a:xfrm>
                  <a:off x="9822006" y="2404785"/>
                  <a:ext cx="552330" cy="11655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A068CD1D-4810-1049-989A-973A2C9248B7}"/>
                    </a:ext>
                  </a:extLst>
                </p:cNvPr>
                <p:cNvCxnSpPr>
                  <a:cxnSpLocks/>
                  <a:stCxn id="90" idx="6"/>
                  <a:endCxn id="6" idx="2"/>
                </p:cNvCxnSpPr>
                <p:nvPr/>
              </p:nvCxnSpPr>
              <p:spPr>
                <a:xfrm>
                  <a:off x="9764027" y="2428800"/>
                  <a:ext cx="221152" cy="1308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03567E36-C648-584E-B92C-A832DF5DC2AE}"/>
                    </a:ext>
                  </a:extLst>
                </p:cNvPr>
                <p:cNvCxnSpPr>
                  <a:cxnSpLocks/>
                  <a:stCxn id="6" idx="5"/>
                  <a:endCxn id="91" idx="5"/>
                </p:cNvCxnSpPr>
                <p:nvPr/>
              </p:nvCxnSpPr>
              <p:spPr>
                <a:xfrm flipV="1">
                  <a:off x="9927200" y="2395189"/>
                  <a:ext cx="174889" cy="3044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54D0BC1E-47D7-C049-AAEA-24EDB0385CFB}"/>
                    </a:ext>
                  </a:extLst>
                </p:cNvPr>
                <p:cNvCxnSpPr>
                  <a:cxnSpLocks/>
                  <a:stCxn id="49" idx="2"/>
                  <a:endCxn id="91" idx="5"/>
                </p:cNvCxnSpPr>
                <p:nvPr/>
              </p:nvCxnSpPr>
              <p:spPr>
                <a:xfrm flipH="1" flipV="1">
                  <a:off x="10102089" y="2395189"/>
                  <a:ext cx="272247" cy="12614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D41854B9-894C-D142-9012-E54D4B44E8B8}"/>
                    </a:ext>
                  </a:extLst>
                </p:cNvPr>
                <p:cNvCxnSpPr>
                  <a:cxnSpLocks/>
                  <a:stCxn id="57" idx="3"/>
                  <a:endCxn id="106" idx="6"/>
                </p:cNvCxnSpPr>
                <p:nvPr/>
              </p:nvCxnSpPr>
              <p:spPr>
                <a:xfrm flipH="1" flipV="1">
                  <a:off x="9431794" y="2418560"/>
                  <a:ext cx="164464" cy="16507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14C9C7C2-E4C0-F440-A9DE-B88D2AF06284}"/>
                    </a:ext>
                  </a:extLst>
                </p:cNvPr>
                <p:cNvCxnSpPr>
                  <a:cxnSpLocks/>
                  <a:stCxn id="49" idx="2"/>
                  <a:endCxn id="106" idx="7"/>
                </p:cNvCxnSpPr>
                <p:nvPr/>
              </p:nvCxnSpPr>
              <p:spPr>
                <a:xfrm flipH="1" flipV="1">
                  <a:off x="9489773" y="2394545"/>
                  <a:ext cx="884563" cy="12679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32B61478-BA66-4841-8EEA-F0C45EE31C64}"/>
                    </a:ext>
                  </a:extLst>
                </p:cNvPr>
                <p:cNvCxnSpPr>
                  <a:cxnSpLocks/>
                  <a:stCxn id="103" idx="5"/>
                  <a:endCxn id="57" idx="3"/>
                </p:cNvCxnSpPr>
                <p:nvPr/>
              </p:nvCxnSpPr>
              <p:spPr>
                <a:xfrm flipH="1">
                  <a:off x="9596258" y="2374916"/>
                  <a:ext cx="859613" cy="20871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F7BF85A5-C299-0B43-9AE0-57A397B1819D}"/>
                    </a:ext>
                  </a:extLst>
                </p:cNvPr>
                <p:cNvCxnSpPr>
                  <a:cxnSpLocks/>
                  <a:stCxn id="103" idx="5"/>
                  <a:endCxn id="6" idx="2"/>
                </p:cNvCxnSpPr>
                <p:nvPr/>
              </p:nvCxnSpPr>
              <p:spPr>
                <a:xfrm flipH="1">
                  <a:off x="9985179" y="2374916"/>
                  <a:ext cx="470692" cy="1847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2019079B-259A-C44A-B53E-8717BDF425B8}"/>
                    </a:ext>
                  </a:extLst>
                </p:cNvPr>
                <p:cNvCxnSpPr>
                  <a:cxnSpLocks/>
                  <a:stCxn id="91" idx="5"/>
                  <a:endCxn id="57" idx="2"/>
                </p:cNvCxnSpPr>
                <p:nvPr/>
              </p:nvCxnSpPr>
              <p:spPr>
                <a:xfrm flipH="1">
                  <a:off x="9654237" y="2395189"/>
                  <a:ext cx="447852" cy="16442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6DEAB415-5E0F-A943-B735-2429E8157736}"/>
                    </a:ext>
                  </a:extLst>
                </p:cNvPr>
                <p:cNvCxnSpPr>
                  <a:cxnSpLocks/>
                  <a:stCxn id="6" idx="3"/>
                  <a:endCxn id="106" idx="7"/>
                </p:cNvCxnSpPr>
                <p:nvPr/>
              </p:nvCxnSpPr>
              <p:spPr>
                <a:xfrm flipH="1" flipV="1">
                  <a:off x="9489773" y="2394545"/>
                  <a:ext cx="437427" cy="18908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1E68319D-DD95-014F-88EB-ED31D17013C8}"/>
                    </a:ext>
                  </a:extLst>
                </p:cNvPr>
                <p:cNvSpPr/>
                <p:nvPr/>
              </p:nvSpPr>
              <p:spPr>
                <a:xfrm>
                  <a:off x="8631261" y="2219665"/>
                  <a:ext cx="738309" cy="2739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/>
                    </a:rPr>
                    <a:t>Features</a:t>
                  </a:r>
                  <a:endPara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334" name="Rectangle 333">
                  <a:extLst>
                    <a:ext uri="{FF2B5EF4-FFF2-40B4-BE49-F238E27FC236}">
                      <a16:creationId xmlns:a16="http://schemas.microsoft.com/office/drawing/2014/main" id="{1CA08745-0C74-C94E-8FB6-3E37108DA4D9}"/>
                    </a:ext>
                  </a:extLst>
                </p:cNvPr>
                <p:cNvSpPr/>
                <p:nvPr/>
              </p:nvSpPr>
              <p:spPr>
                <a:xfrm>
                  <a:off x="9311083" y="3023131"/>
                  <a:ext cx="620003" cy="2739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/>
                    </a:rPr>
                    <a:t>Target</a:t>
                  </a:r>
                  <a:endPara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344" name="Rectangle 343">
                <a:extLst>
                  <a:ext uri="{FF2B5EF4-FFF2-40B4-BE49-F238E27FC236}">
                    <a16:creationId xmlns:a16="http://schemas.microsoft.com/office/drawing/2014/main" id="{E32F4D5B-532E-F34B-B8D0-4698AF50908C}"/>
                  </a:ext>
                </a:extLst>
              </p:cNvPr>
              <p:cNvSpPr/>
              <p:nvPr/>
            </p:nvSpPr>
            <p:spPr>
              <a:xfrm>
                <a:off x="8259815" y="1711803"/>
                <a:ext cx="1470201" cy="3287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i="1" u="sng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 Light"/>
                  </a:rPr>
                  <a:t>Complex Model</a:t>
                </a:r>
                <a:endParaRPr lang="en-US" sz="1200" i="1" u="sng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6387EB55-A993-DA4B-A4D3-765343A0CEFE}"/>
                </a:ext>
              </a:extLst>
            </p:cNvPr>
            <p:cNvSpPr/>
            <p:nvPr/>
          </p:nvSpPr>
          <p:spPr>
            <a:xfrm>
              <a:off x="9528909" y="1262062"/>
              <a:ext cx="1631621" cy="12197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A7BE69D1-CDA9-0E45-84BD-7826589A82CD}"/>
              </a:ext>
            </a:extLst>
          </p:cNvPr>
          <p:cNvCxnSpPr>
            <a:cxnSpLocks/>
          </p:cNvCxnSpPr>
          <p:nvPr/>
        </p:nvCxnSpPr>
        <p:spPr>
          <a:xfrm>
            <a:off x="9685592" y="3657394"/>
            <a:ext cx="344550" cy="0"/>
          </a:xfrm>
          <a:prstGeom prst="line">
            <a:avLst/>
          </a:prstGeom>
          <a:ln w="19050">
            <a:solidFill>
              <a:schemeClr val="accent5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6" name="Left Brace 385">
            <a:extLst>
              <a:ext uri="{FF2B5EF4-FFF2-40B4-BE49-F238E27FC236}">
                <a16:creationId xmlns:a16="http://schemas.microsoft.com/office/drawing/2014/main" id="{F3F8B485-3057-E64F-B7CB-D142E60C614B}"/>
              </a:ext>
            </a:extLst>
          </p:cNvPr>
          <p:cNvSpPr/>
          <p:nvPr/>
        </p:nvSpPr>
        <p:spPr>
          <a:xfrm rot="10800000">
            <a:off x="11676653" y="3054681"/>
            <a:ext cx="348820" cy="3551306"/>
          </a:xfrm>
          <a:prstGeom prst="leftBrace">
            <a:avLst>
              <a:gd name="adj1" fmla="val 8333"/>
              <a:gd name="adj2" fmla="val 50354"/>
            </a:avLst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ight Arrow 311">
            <a:extLst>
              <a:ext uri="{FF2B5EF4-FFF2-40B4-BE49-F238E27FC236}">
                <a16:creationId xmlns:a16="http://schemas.microsoft.com/office/drawing/2014/main" id="{50FA354C-2996-0044-BFEF-CB9702C02F5E}"/>
              </a:ext>
            </a:extLst>
          </p:cNvPr>
          <p:cNvSpPr/>
          <p:nvPr/>
        </p:nvSpPr>
        <p:spPr>
          <a:xfrm>
            <a:off x="11868693" y="4683990"/>
            <a:ext cx="251684" cy="261610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C5485AF-43FD-B545-A233-E49B1F63EBE2}"/>
              </a:ext>
            </a:extLst>
          </p:cNvPr>
          <p:cNvGrpSpPr/>
          <p:nvPr/>
        </p:nvGrpSpPr>
        <p:grpSpPr>
          <a:xfrm>
            <a:off x="6112630" y="4197002"/>
            <a:ext cx="2655974" cy="1383560"/>
            <a:chOff x="6078635" y="5302482"/>
            <a:chExt cx="2655974" cy="1383560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F91C514-1C0D-2849-B952-5BE096D18290}"/>
                </a:ext>
              </a:extLst>
            </p:cNvPr>
            <p:cNvSpPr txBox="1"/>
            <p:nvPr/>
          </p:nvSpPr>
          <p:spPr>
            <a:xfrm>
              <a:off x="6096000" y="5302482"/>
              <a:ext cx="2518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prstClr val="black"/>
                  </a:solidFill>
                  <a:latin typeface="Segoe UI Light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Partial Dependence Plot (PDP)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0687EEA-A846-904B-919A-62E35A51A49F}"/>
                </a:ext>
              </a:extLst>
            </p:cNvPr>
            <p:cNvSpPr txBox="1"/>
            <p:nvPr/>
          </p:nvSpPr>
          <p:spPr>
            <a:xfrm>
              <a:off x="6078635" y="6162822"/>
              <a:ext cx="26559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prstClr val="black"/>
                  </a:solidFill>
                  <a:latin typeface="Segoe UI Light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Permutation Feature Importance, ALE, ICE, </a:t>
              </a:r>
              <a:r>
                <a:rPr lang="en-US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etc</a:t>
              </a: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…</a:t>
              </a:r>
            </a:p>
          </p:txBody>
        </p:sp>
        <p:pic>
          <p:nvPicPr>
            <p:cNvPr id="313" name="Picture 4">
              <a:extLst>
                <a:ext uri="{FF2B5EF4-FFF2-40B4-BE49-F238E27FC236}">
                  <a16:creationId xmlns:a16="http://schemas.microsoft.com/office/drawing/2014/main" id="{BFF83532-59CE-0649-BCB1-293423734C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892" t="58464" r="34026"/>
            <a:stretch/>
          </p:blipFill>
          <p:spPr bwMode="auto">
            <a:xfrm>
              <a:off x="6604766" y="5595937"/>
              <a:ext cx="1335184" cy="320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1" name="Oval 160">
            <a:extLst>
              <a:ext uri="{FF2B5EF4-FFF2-40B4-BE49-F238E27FC236}">
                <a16:creationId xmlns:a16="http://schemas.microsoft.com/office/drawing/2014/main" id="{3B919664-F72D-4594-A9EC-B24FA2F6A762}"/>
              </a:ext>
            </a:extLst>
          </p:cNvPr>
          <p:cNvSpPr/>
          <p:nvPr/>
        </p:nvSpPr>
        <p:spPr>
          <a:xfrm>
            <a:off x="5118562" y="235719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8CF7B78F-E64A-4F3E-8F6D-EF5B84B3A988}"/>
              </a:ext>
            </a:extLst>
          </p:cNvPr>
          <p:cNvCxnSpPr>
            <a:cxnSpLocks/>
          </p:cNvCxnSpPr>
          <p:nvPr/>
        </p:nvCxnSpPr>
        <p:spPr>
          <a:xfrm>
            <a:off x="5168628" y="289719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232A79B1-EB7E-4CAC-86FB-74F1FA5E23C0}"/>
              </a:ext>
            </a:extLst>
          </p:cNvPr>
          <p:cNvCxnSpPr>
            <a:cxnSpLocks/>
          </p:cNvCxnSpPr>
          <p:nvPr/>
        </p:nvCxnSpPr>
        <p:spPr>
          <a:xfrm>
            <a:off x="6179548" y="289719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766702C2-991F-4096-87FE-5735906D13CF}"/>
              </a:ext>
            </a:extLst>
          </p:cNvPr>
          <p:cNvSpPr/>
          <p:nvPr/>
        </p:nvSpPr>
        <p:spPr>
          <a:xfrm>
            <a:off x="6058630" y="231995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DC64F7E2-DD52-4D58-B8E6-0282986E7C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98129" y="157095"/>
            <a:ext cx="857102" cy="29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52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CE1E1F-5AD0-E34A-BB58-41AE7559EC7C}"/>
              </a:ext>
            </a:extLst>
          </p:cNvPr>
          <p:cNvSpPr/>
          <p:nvPr/>
        </p:nvSpPr>
        <p:spPr>
          <a:xfrm>
            <a:off x="2972380" y="368562"/>
            <a:ext cx="659000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000" b="1">
                <a:solidFill>
                  <a:schemeClr val="accent5"/>
                </a:solidFill>
              </a:rPr>
              <a:t>How Do Price Influencers Contribute Differently In General? </a:t>
            </a:r>
          </a:p>
        </p:txBody>
      </p:sp>
      <p:pic>
        <p:nvPicPr>
          <p:cNvPr id="21" name="Picture 2" descr="GitHub - slundberg/shap: A game theoretic approach to explain the output of  any machine learning model.">
            <a:extLst>
              <a:ext uri="{FF2B5EF4-FFF2-40B4-BE49-F238E27FC236}">
                <a16:creationId xmlns:a16="http://schemas.microsoft.com/office/drawing/2014/main" id="{BE1579BE-9E40-F24A-8036-E1C968CCB9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01" t="-442" r="38911" b="57127"/>
          <a:stretch/>
        </p:blipFill>
        <p:spPr bwMode="auto">
          <a:xfrm>
            <a:off x="711874" y="1341271"/>
            <a:ext cx="634751" cy="810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7555299-35DC-784F-B29A-6CE9BFC161A4}"/>
              </a:ext>
            </a:extLst>
          </p:cNvPr>
          <p:cNvGrpSpPr/>
          <p:nvPr/>
        </p:nvGrpSpPr>
        <p:grpSpPr>
          <a:xfrm>
            <a:off x="4737973" y="1366605"/>
            <a:ext cx="4096848" cy="5002214"/>
            <a:chOff x="1175187" y="1232122"/>
            <a:chExt cx="4096848" cy="5002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D7F76A-F149-9A40-A892-AEB017436DAD}"/>
                </a:ext>
              </a:extLst>
            </p:cNvPr>
            <p:cNvSpPr txBox="1"/>
            <p:nvPr/>
          </p:nvSpPr>
          <p:spPr>
            <a:xfrm>
              <a:off x="2555549" y="123212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Decision Plot</a:t>
              </a:r>
            </a:p>
          </p:txBody>
        </p:sp>
        <p:pic>
          <p:nvPicPr>
            <p:cNvPr id="4" name="Picture 3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5EDEEB27-7484-A64F-BA18-8C286029F0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326"/>
            <a:stretch/>
          </p:blipFill>
          <p:spPr>
            <a:xfrm>
              <a:off x="2035050" y="2995909"/>
              <a:ext cx="2556000" cy="3238427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C2E92AE-6A56-114B-AD85-8EADE64E6296}"/>
                </a:ext>
              </a:extLst>
            </p:cNvPr>
            <p:cNvSpPr/>
            <p:nvPr/>
          </p:nvSpPr>
          <p:spPr>
            <a:xfrm rot="10800000">
              <a:off x="1979023" y="2840182"/>
              <a:ext cx="2556000" cy="45719"/>
            </a:xfrm>
            <a:prstGeom prst="rect">
              <a:avLst/>
            </a:prstGeom>
            <a:gradFill flip="none" rotWithShape="1">
              <a:gsLst>
                <a:gs pos="0">
                  <a:srgbClr val="0089FA"/>
                </a:gs>
                <a:gs pos="100000">
                  <a:srgbClr val="FF0553"/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DFD8B11-8D0D-594C-BD86-F87D9CEE8BA8}"/>
                </a:ext>
              </a:extLst>
            </p:cNvPr>
            <p:cNvSpPr/>
            <p:nvPr/>
          </p:nvSpPr>
          <p:spPr>
            <a:xfrm>
              <a:off x="1175187" y="2625734"/>
              <a:ext cx="106311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100"/>
                <a:t>Negative(-) Impact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5E89AA7-E347-7141-96AB-BADB02A92E82}"/>
                </a:ext>
              </a:extLst>
            </p:cNvPr>
            <p:cNvSpPr/>
            <p:nvPr/>
          </p:nvSpPr>
          <p:spPr>
            <a:xfrm>
              <a:off x="4299979" y="2619116"/>
              <a:ext cx="97205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100"/>
                <a:t>Positive(+) Impact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D56AAA9-0B65-E84E-9FAD-E9E560743DC2}"/>
                </a:ext>
              </a:extLst>
            </p:cNvPr>
            <p:cNvSpPr/>
            <p:nvPr/>
          </p:nvSpPr>
          <p:spPr>
            <a:xfrm>
              <a:off x="1466439" y="1602138"/>
              <a:ext cx="359941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Horizontal axis: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Price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Vertical axis: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Feature Ranking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SG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Shows how model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accumulates features’ impact and </a:t>
              </a:r>
              <a:r>
                <a:rPr lang="en-SG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arrives at prediction step by step</a:t>
              </a:r>
              <a:endParaRPr lang="en-US" sz="1200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6B67830C-05DE-BA47-80F2-2D8E31ABAFD6}"/>
              </a:ext>
            </a:extLst>
          </p:cNvPr>
          <p:cNvSpPr/>
          <p:nvPr/>
        </p:nvSpPr>
        <p:spPr>
          <a:xfrm>
            <a:off x="4852004" y="843353"/>
            <a:ext cx="3010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u="sng">
                <a:solidFill>
                  <a:schemeClr val="tx1">
                    <a:lumMod val="75000"/>
                    <a:lumOff val="25000"/>
                  </a:schemeClr>
                </a:solidFill>
              </a:rPr>
              <a:t>General Feature Ranking View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9624F9-93D8-0D4F-B13F-B794ED112CFD}"/>
              </a:ext>
            </a:extLst>
          </p:cNvPr>
          <p:cNvGrpSpPr/>
          <p:nvPr/>
        </p:nvGrpSpPr>
        <p:grpSpPr>
          <a:xfrm>
            <a:off x="121666" y="1366605"/>
            <a:ext cx="4677226" cy="5016008"/>
            <a:chOff x="121666" y="1366605"/>
            <a:chExt cx="4677226" cy="501600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DBA97D-5C8D-4E4F-ABF8-589A9D51C7B5}"/>
                </a:ext>
              </a:extLst>
            </p:cNvPr>
            <p:cNvSpPr/>
            <p:nvPr/>
          </p:nvSpPr>
          <p:spPr>
            <a:xfrm>
              <a:off x="121666" y="4154985"/>
              <a:ext cx="97541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/>
                <a:t>Top price influencers are ranked by importance.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F30FCEA-C348-7245-B407-FD46C63B5585}"/>
                </a:ext>
              </a:extLst>
            </p:cNvPr>
            <p:cNvSpPr/>
            <p:nvPr/>
          </p:nvSpPr>
          <p:spPr>
            <a:xfrm>
              <a:off x="551383" y="2644011"/>
              <a:ext cx="58003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00"/>
                <a:t>High Impact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C676C24-6DC9-8346-B3B3-DD70BE3BCA49}"/>
                </a:ext>
              </a:extLst>
            </p:cNvPr>
            <p:cNvSpPr/>
            <p:nvPr/>
          </p:nvSpPr>
          <p:spPr>
            <a:xfrm>
              <a:off x="623919" y="6013281"/>
              <a:ext cx="61967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00"/>
                <a:t>Low Impact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D546DF7-6350-A947-A1A6-611AF91AAA16}"/>
                </a:ext>
              </a:extLst>
            </p:cNvPr>
            <p:cNvGrpSpPr/>
            <p:nvPr/>
          </p:nvGrpSpPr>
          <p:grpSpPr>
            <a:xfrm>
              <a:off x="1097078" y="1366605"/>
              <a:ext cx="3701814" cy="5002214"/>
              <a:chOff x="1097078" y="1366605"/>
              <a:chExt cx="3701814" cy="5002214"/>
            </a:xfrm>
          </p:grpSpPr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44467CB-8535-B740-A612-7CE058275ABC}"/>
                  </a:ext>
                </a:extLst>
              </p:cNvPr>
              <p:cNvCxnSpPr/>
              <p:nvPr/>
            </p:nvCxnSpPr>
            <p:spPr>
              <a:xfrm flipV="1">
                <a:off x="1097078" y="2768577"/>
                <a:ext cx="0" cy="339617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A1D9574E-40A4-EA41-9B3B-9853E898933C}"/>
                  </a:ext>
                </a:extLst>
              </p:cNvPr>
              <p:cNvGrpSpPr/>
              <p:nvPr/>
            </p:nvGrpSpPr>
            <p:grpSpPr>
              <a:xfrm>
                <a:off x="1187043" y="1366605"/>
                <a:ext cx="3611849" cy="5002214"/>
                <a:chOff x="6748564" y="1171215"/>
                <a:chExt cx="3611849" cy="500221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9F5CCB5-96CF-104B-974A-D2EA60A53455}"/>
                    </a:ext>
                  </a:extLst>
                </p:cNvPr>
                <p:cNvSpPr txBox="1"/>
                <p:nvPr/>
              </p:nvSpPr>
              <p:spPr>
                <a:xfrm>
                  <a:off x="8193932" y="1171215"/>
                  <a:ext cx="92365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Bar Plot</a:t>
                  </a:r>
                </a:p>
              </p:txBody>
            </p:sp>
            <p:pic>
              <p:nvPicPr>
                <p:cNvPr id="8" name="Picture 7" descr="Graphical user interface, text&#10;&#10;Description automatically generated">
                  <a:extLst>
                    <a:ext uri="{FF2B5EF4-FFF2-40B4-BE49-F238E27FC236}">
                      <a16:creationId xmlns:a16="http://schemas.microsoft.com/office/drawing/2014/main" id="{EF302663-7FE9-8F4A-BCAA-3B2553423C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748564" y="2946088"/>
                  <a:ext cx="3570675" cy="3227341"/>
                </a:xfrm>
                <a:prstGeom prst="rect">
                  <a:avLst/>
                </a:prstGeom>
              </p:spPr>
            </p:pic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0CB0E44-4E93-C640-80AF-301A81182DED}"/>
                    </a:ext>
                  </a:extLst>
                </p:cNvPr>
                <p:cNvSpPr/>
                <p:nvPr/>
              </p:nvSpPr>
              <p:spPr>
                <a:xfrm>
                  <a:off x="7191576" y="1541231"/>
                  <a:ext cx="3168837" cy="101566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Horizontal axis: </a:t>
                  </a:r>
                  <a:r>
                    <a:rPr lang="en-US" sz="1200"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Population</a:t>
                  </a:r>
                  <a:r>
                    <a:rPr lang="en-US" sz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 </a:t>
                  </a:r>
                  <a:r>
                    <a:rPr lang="en-US" sz="1200"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Average SHAP Value</a:t>
                  </a:r>
                  <a:r>
                    <a:rPr lang="en-US" sz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 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Vertical axis: </a:t>
                  </a:r>
                  <a:r>
                    <a:rPr lang="en-US" sz="1200"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Feature Ranking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Compares the total feature impact on predicted day 0, day 1 and day 2 price</a:t>
                  </a:r>
                </a:p>
              </p:txBody>
            </p:sp>
          </p:grp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E6CD01DA-75AC-6F45-B380-756632B77F1F}"/>
                  </a:ext>
                </a:extLst>
              </p:cNvPr>
              <p:cNvSpPr/>
              <p:nvPr/>
            </p:nvSpPr>
            <p:spPr>
              <a:xfrm>
                <a:off x="2410691" y="5780543"/>
                <a:ext cx="415636" cy="29414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9E8B9ED-7F9E-5145-8F01-5A5305EB327D}"/>
                  </a:ext>
                </a:extLst>
              </p:cNvPr>
              <p:cNvSpPr/>
              <p:nvPr/>
            </p:nvSpPr>
            <p:spPr>
              <a:xfrm>
                <a:off x="2342782" y="5691710"/>
                <a:ext cx="861133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sz="800"/>
                  <a:t>day 0 prediction</a:t>
                </a:r>
              </a:p>
              <a:p>
                <a:r>
                  <a:rPr lang="en-US" sz="800"/>
                  <a:t>day 1 prediction</a:t>
                </a:r>
              </a:p>
              <a:p>
                <a:r>
                  <a:rPr lang="en-US" sz="800"/>
                  <a:t>day 2 prediction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DE984F2-BE52-1B45-80F5-467515310BE4}"/>
              </a:ext>
            </a:extLst>
          </p:cNvPr>
          <p:cNvGrpSpPr/>
          <p:nvPr/>
        </p:nvGrpSpPr>
        <p:grpSpPr>
          <a:xfrm>
            <a:off x="8809620" y="1366605"/>
            <a:ext cx="3113383" cy="5003364"/>
            <a:chOff x="9022843" y="1366605"/>
            <a:chExt cx="3113383" cy="5003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6DF103-CE57-E945-880B-A91CDD3BBA89}"/>
                </a:ext>
              </a:extLst>
            </p:cNvPr>
            <p:cNvSpPr txBox="1"/>
            <p:nvPr/>
          </p:nvSpPr>
          <p:spPr>
            <a:xfrm>
              <a:off x="9779220" y="1366605"/>
              <a:ext cx="1589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Beeswarm</a:t>
              </a: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Plot</a:t>
              </a:r>
            </a:p>
          </p:txBody>
        </p:sp>
        <p:pic>
          <p:nvPicPr>
            <p:cNvPr id="18" name="Picture 17" descr="Graphical user interface, table&#10;&#10;Description automatically generated">
              <a:extLst>
                <a:ext uri="{FF2B5EF4-FFF2-40B4-BE49-F238E27FC236}">
                  <a16:creationId xmlns:a16="http://schemas.microsoft.com/office/drawing/2014/main" id="{D0D83A64-F438-C74C-9F31-AEBFB41AD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8058"/>
            <a:stretch/>
          </p:blipFill>
          <p:spPr>
            <a:xfrm>
              <a:off x="9475596" y="3131542"/>
              <a:ext cx="2538981" cy="3238427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958E6CE-17C1-E741-89B5-5225BD8CF3FA}"/>
                </a:ext>
              </a:extLst>
            </p:cNvPr>
            <p:cNvSpPr/>
            <p:nvPr/>
          </p:nvSpPr>
          <p:spPr>
            <a:xfrm>
              <a:off x="9022843" y="1715790"/>
              <a:ext cx="311338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Horizontal axis: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SHAP Value</a:t>
              </a:r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Vertical axis: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Feature Ranking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SG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Shows how </a:t>
              </a:r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the relative impact of each feature is distributed across observations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C768DA65-A16D-1249-B9EE-E39D4B87BC1A}"/>
              </a:ext>
            </a:extLst>
          </p:cNvPr>
          <p:cNvSpPr/>
          <p:nvPr/>
        </p:nvSpPr>
        <p:spPr>
          <a:xfrm>
            <a:off x="2165131" y="3141478"/>
            <a:ext cx="9218726" cy="29988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066120C-BCC2-804F-BD17-65E96DF9CF34}"/>
              </a:ext>
            </a:extLst>
          </p:cNvPr>
          <p:cNvCxnSpPr>
            <a:cxnSpLocks/>
          </p:cNvCxnSpPr>
          <p:nvPr/>
        </p:nvCxnSpPr>
        <p:spPr>
          <a:xfrm>
            <a:off x="8720695" y="1343013"/>
            <a:ext cx="0" cy="50761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AAE3888-0AD8-2549-A180-F108ED594F21}"/>
              </a:ext>
            </a:extLst>
          </p:cNvPr>
          <p:cNvCxnSpPr>
            <a:cxnSpLocks/>
          </p:cNvCxnSpPr>
          <p:nvPr/>
        </p:nvCxnSpPr>
        <p:spPr>
          <a:xfrm>
            <a:off x="4887816" y="1343013"/>
            <a:ext cx="0" cy="50761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094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CE1E1F-5AD0-E34A-BB58-41AE7559EC7C}"/>
              </a:ext>
            </a:extLst>
          </p:cNvPr>
          <p:cNvSpPr/>
          <p:nvPr/>
        </p:nvSpPr>
        <p:spPr>
          <a:xfrm>
            <a:off x="250475" y="897349"/>
            <a:ext cx="61047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u="sng"/>
              <a:t>Specific Day View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805816-6F7E-E141-A217-E8E43BB51207}"/>
              </a:ext>
            </a:extLst>
          </p:cNvPr>
          <p:cNvSpPr/>
          <p:nvPr/>
        </p:nvSpPr>
        <p:spPr>
          <a:xfrm>
            <a:off x="739934" y="359605"/>
            <a:ext cx="528016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000" b="1">
                <a:solidFill>
                  <a:schemeClr val="accent5"/>
                </a:solidFill>
              </a:rPr>
              <a:t>How Do Features Impact Price For a Given Day?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5D5E84-DAF8-994B-BBB3-9DBEFB9A113B}"/>
              </a:ext>
            </a:extLst>
          </p:cNvPr>
          <p:cNvGrpSpPr/>
          <p:nvPr/>
        </p:nvGrpSpPr>
        <p:grpSpPr>
          <a:xfrm>
            <a:off x="7365687" y="937940"/>
            <a:ext cx="4203865" cy="853231"/>
            <a:chOff x="7399243" y="-294856"/>
            <a:chExt cx="4203865" cy="853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6DF103-CE57-E945-880B-A91CDD3BBA89}"/>
                </a:ext>
              </a:extLst>
            </p:cNvPr>
            <p:cNvSpPr txBox="1"/>
            <p:nvPr/>
          </p:nvSpPr>
          <p:spPr>
            <a:xfrm>
              <a:off x="8380406" y="189043"/>
              <a:ext cx="24479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Partial Dependence Plot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DEF8510-B957-AE46-8752-586EEC81F822}"/>
                </a:ext>
              </a:extLst>
            </p:cNvPr>
            <p:cNvSpPr/>
            <p:nvPr/>
          </p:nvSpPr>
          <p:spPr>
            <a:xfrm>
              <a:off x="7399243" y="-294856"/>
              <a:ext cx="42038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i="1" u="sng"/>
                <a:t>Specific Feature View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FFAE31DA-783B-6249-986B-ED3EFD81A53E}"/>
              </a:ext>
            </a:extLst>
          </p:cNvPr>
          <p:cNvSpPr/>
          <p:nvPr/>
        </p:nvSpPr>
        <p:spPr>
          <a:xfrm>
            <a:off x="6803108" y="353776"/>
            <a:ext cx="55317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chemeClr val="accent5"/>
                </a:solidFill>
              </a:rPr>
              <a:t>How Does Price Respond To A Specific Feature? 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69ADD73-C11E-4A4C-AAB5-7211C4BD8D02}"/>
              </a:ext>
            </a:extLst>
          </p:cNvPr>
          <p:cNvGrpSpPr/>
          <p:nvPr/>
        </p:nvGrpSpPr>
        <p:grpSpPr>
          <a:xfrm>
            <a:off x="300764" y="1419699"/>
            <a:ext cx="3119982" cy="4200375"/>
            <a:chOff x="3984416" y="1398257"/>
            <a:chExt cx="3119982" cy="420037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F5CCB5-96CF-104B-974A-D2EA60A53455}"/>
                </a:ext>
              </a:extLst>
            </p:cNvPr>
            <p:cNvSpPr txBox="1"/>
            <p:nvPr/>
          </p:nvSpPr>
          <p:spPr>
            <a:xfrm>
              <a:off x="4791636" y="1398257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/>
                <a:t>Bar Plot Slider</a:t>
              </a:r>
            </a:p>
          </p:txBody>
        </p:sp>
        <p:pic>
          <p:nvPicPr>
            <p:cNvPr id="23" name="Picture 2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CB8DB14D-2844-EE4E-A819-0FC0F373CE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606"/>
            <a:stretch/>
          </p:blipFill>
          <p:spPr>
            <a:xfrm>
              <a:off x="3984416" y="3670625"/>
              <a:ext cx="3119982" cy="1928007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F9B1923-6966-284E-B69C-76F71A9B95CA}"/>
                </a:ext>
              </a:extLst>
            </p:cNvPr>
            <p:cNvSpPr/>
            <p:nvPr/>
          </p:nvSpPr>
          <p:spPr>
            <a:xfrm>
              <a:off x="4039026" y="1799859"/>
              <a:ext cx="301076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/>
                <a:t>Horizontal axis: </a:t>
              </a:r>
              <a:r>
                <a:rPr lang="en-US" sz="1200" b="1"/>
                <a:t>SHAP Value</a:t>
              </a:r>
              <a:r>
                <a:rPr lang="en-US" sz="1200"/>
                <a:t>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/>
                <a:t>Vertical axis: </a:t>
              </a:r>
              <a:r>
                <a:rPr lang="en-US" sz="1200" b="1"/>
                <a:t>Key</a:t>
              </a:r>
              <a:r>
                <a:rPr lang="en-US" sz="1200"/>
                <a:t> </a:t>
              </a:r>
              <a:r>
                <a:rPr lang="en-US" sz="1200" b="1"/>
                <a:t>Feature Ranking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b="1"/>
                <a:t>Compares relative feature impact on a date chosen by user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6DE84BD-C32C-8E40-B1A3-72CBCDA2DAF6}"/>
              </a:ext>
            </a:extLst>
          </p:cNvPr>
          <p:cNvGrpSpPr/>
          <p:nvPr/>
        </p:nvGrpSpPr>
        <p:grpSpPr>
          <a:xfrm>
            <a:off x="3312234" y="1409347"/>
            <a:ext cx="4210903" cy="5022635"/>
            <a:chOff x="420377" y="1400594"/>
            <a:chExt cx="4210903" cy="5022635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E8A56BF-FB8D-CE43-B1B2-0AD9B807C725}"/>
                </a:ext>
              </a:extLst>
            </p:cNvPr>
            <p:cNvGrpSpPr/>
            <p:nvPr/>
          </p:nvGrpSpPr>
          <p:grpSpPr>
            <a:xfrm>
              <a:off x="420377" y="1400594"/>
              <a:ext cx="3883833" cy="5022635"/>
              <a:chOff x="420377" y="1400594"/>
              <a:chExt cx="3883833" cy="5022635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3D7F76A-F149-9A40-A892-AEB017436DAD}"/>
                  </a:ext>
                </a:extLst>
              </p:cNvPr>
              <p:cNvSpPr txBox="1"/>
              <p:nvPr/>
            </p:nvSpPr>
            <p:spPr>
              <a:xfrm>
                <a:off x="1979254" y="1400594"/>
                <a:ext cx="14029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Decision Plot</a:t>
                </a:r>
              </a:p>
            </p:txBody>
          </p:sp>
          <p:pic>
            <p:nvPicPr>
              <p:cNvPr id="17" name="Picture 16" descr="Table&#10;&#10;Description automatically generated">
                <a:extLst>
                  <a:ext uri="{FF2B5EF4-FFF2-40B4-BE49-F238E27FC236}">
                    <a16:creationId xmlns:a16="http://schemas.microsoft.com/office/drawing/2014/main" id="{97E8477F-AC43-C94F-850B-FD8993119C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0377" y="3082334"/>
                <a:ext cx="3565155" cy="3340895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581DCE1-FD7F-8B4F-9627-4EBC66DEAAC6}"/>
                  </a:ext>
                </a:extLst>
              </p:cNvPr>
              <p:cNvSpPr/>
              <p:nvPr/>
            </p:nvSpPr>
            <p:spPr>
              <a:xfrm>
                <a:off x="1293449" y="1799860"/>
                <a:ext cx="301076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/>
                  <a:t>Horizontal axis: </a:t>
                </a:r>
                <a:r>
                  <a:rPr lang="en-US" sz="1200" b="1"/>
                  <a:t>Price</a:t>
                </a:r>
                <a:r>
                  <a:rPr lang="en-US" sz="1200"/>
                  <a:t>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/>
                  <a:t>Vertical axis: </a:t>
                </a:r>
                <a:r>
                  <a:rPr lang="en-US" sz="1200" b="1"/>
                  <a:t>Feature Ranking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SG" sz="1200" b="1"/>
                  <a:t>Shows how model </a:t>
                </a:r>
                <a:r>
                  <a:rPr lang="en-US" sz="1200" b="1"/>
                  <a:t>accumulates features’ impact and </a:t>
                </a:r>
                <a:r>
                  <a:rPr lang="en-SG" sz="1200" b="1"/>
                  <a:t>arrives at prediction step by step</a:t>
                </a:r>
                <a:endParaRPr lang="en-US" sz="1200" b="1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0699389-5A51-5342-A0D3-955B7C0CBA38}"/>
                </a:ext>
              </a:extLst>
            </p:cNvPr>
            <p:cNvSpPr/>
            <p:nvPr/>
          </p:nvSpPr>
          <p:spPr>
            <a:xfrm rot="10800000">
              <a:off x="1355703" y="2964829"/>
              <a:ext cx="2556000" cy="45719"/>
            </a:xfrm>
            <a:prstGeom prst="rect">
              <a:avLst/>
            </a:prstGeom>
            <a:gradFill flip="none" rotWithShape="1">
              <a:gsLst>
                <a:gs pos="0">
                  <a:srgbClr val="0089FA"/>
                </a:gs>
                <a:gs pos="100000">
                  <a:srgbClr val="FF0553"/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FF24D32-688A-754A-B889-1E03172DA490}"/>
                </a:ext>
              </a:extLst>
            </p:cNvPr>
            <p:cNvSpPr/>
            <p:nvPr/>
          </p:nvSpPr>
          <p:spPr>
            <a:xfrm>
              <a:off x="668721" y="2783875"/>
              <a:ext cx="79865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00"/>
                <a:t>Negative(-) Impact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BA70201-D778-924D-A180-D4A4632E639C}"/>
                </a:ext>
              </a:extLst>
            </p:cNvPr>
            <p:cNvSpPr/>
            <p:nvPr/>
          </p:nvSpPr>
          <p:spPr>
            <a:xfrm>
              <a:off x="3659224" y="2783875"/>
              <a:ext cx="97205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00"/>
                <a:t>Positive(+) Impact</a:t>
              </a:r>
            </a:p>
          </p:txBody>
        </p:sp>
      </p:grpSp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44DBD84-6A51-B444-B392-00FA83F72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8857" y="3103579"/>
            <a:ext cx="4392365" cy="301765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C32F613C-6A34-2F46-A171-09DCE6B193F0}"/>
              </a:ext>
            </a:extLst>
          </p:cNvPr>
          <p:cNvSpPr/>
          <p:nvPr/>
        </p:nvSpPr>
        <p:spPr>
          <a:xfrm>
            <a:off x="8069660" y="1827842"/>
            <a:ext cx="30107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Horizontal axis: </a:t>
            </a:r>
            <a:r>
              <a:rPr lang="en-US" sz="1200" b="1"/>
              <a:t>Feature Value</a:t>
            </a:r>
            <a:endParaRPr lang="en-US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Vertical axis: </a:t>
            </a:r>
            <a:r>
              <a:rPr lang="en-US" sz="1200" b="1"/>
              <a:t>Price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200" b="1"/>
              <a:t>Shows how </a:t>
            </a:r>
            <a:r>
              <a:rPr lang="en-US" sz="1200" b="1"/>
              <a:t>price responds to individual feature in absolute correlations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6181ABD-B022-4935-AE40-5ED83CACC9EA}"/>
              </a:ext>
            </a:extLst>
          </p:cNvPr>
          <p:cNvCxnSpPr>
            <a:cxnSpLocks/>
          </p:cNvCxnSpPr>
          <p:nvPr/>
        </p:nvCxnSpPr>
        <p:spPr>
          <a:xfrm>
            <a:off x="3302856" y="1403973"/>
            <a:ext cx="0" cy="50761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DB2A9FD-296A-4ACF-83EA-AF73DB708744}"/>
              </a:ext>
            </a:extLst>
          </p:cNvPr>
          <p:cNvCxnSpPr>
            <a:cxnSpLocks/>
          </p:cNvCxnSpPr>
          <p:nvPr/>
        </p:nvCxnSpPr>
        <p:spPr>
          <a:xfrm>
            <a:off x="7373685" y="1355505"/>
            <a:ext cx="0" cy="50761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748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09EEB77-CD97-F948-93CD-CB718311F656}"/>
              </a:ext>
            </a:extLst>
          </p:cNvPr>
          <p:cNvSpPr/>
          <p:nvPr/>
        </p:nvSpPr>
        <p:spPr>
          <a:xfrm>
            <a:off x="602555" y="2978092"/>
            <a:ext cx="32867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Horizontal axis: </a:t>
            </a:r>
            <a:r>
              <a:rPr lang="en-US" sz="1200" b="1"/>
              <a:t>Observation Count, i.e. Date</a:t>
            </a:r>
            <a:r>
              <a:rPr lang="en-US" sz="120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Vertical axis: </a:t>
            </a:r>
            <a:r>
              <a:rPr lang="en-US" sz="1200" b="1"/>
              <a:t>Feature Ranking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200" b="1"/>
              <a:t>Allows users to view how relative contribution of price influencers on price change across days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SG" sz="1200" b="1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200" b="1"/>
              <a:t>Users can use the dropdown list on the left to choose which feature they want to investigate.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79B2A50-17E7-094A-B012-5C02E7B92A29}"/>
              </a:ext>
            </a:extLst>
          </p:cNvPr>
          <p:cNvGrpSpPr/>
          <p:nvPr/>
        </p:nvGrpSpPr>
        <p:grpSpPr>
          <a:xfrm>
            <a:off x="4323982" y="907388"/>
            <a:ext cx="6870068" cy="5757017"/>
            <a:chOff x="2680728" y="869710"/>
            <a:chExt cx="6870068" cy="575701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5EF835D-ACBA-6A40-BCAE-2A3B0DFD8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4087" y="1377758"/>
              <a:ext cx="6866709" cy="262448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D88FA68-1815-764D-9CEB-CDFB027D9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0728" y="4002242"/>
              <a:ext cx="6870068" cy="26244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4629CDD-7EAE-8A4A-9990-1EB915C134E2}"/>
                </a:ext>
              </a:extLst>
            </p:cNvPr>
            <p:cNvSpPr/>
            <p:nvPr/>
          </p:nvSpPr>
          <p:spPr>
            <a:xfrm>
              <a:off x="3926508" y="869710"/>
              <a:ext cx="43785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u="sng"/>
                <a:t>Price Movement with Time Interactive View</a:t>
              </a: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7685D456-4A32-C449-8E38-FB0A001FF50C}"/>
              </a:ext>
            </a:extLst>
          </p:cNvPr>
          <p:cNvSpPr/>
          <p:nvPr/>
        </p:nvSpPr>
        <p:spPr>
          <a:xfrm>
            <a:off x="4142352" y="2308334"/>
            <a:ext cx="465221" cy="1339515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BC27CD5-3274-A84E-B82E-262CDF9F702C}"/>
              </a:ext>
            </a:extLst>
          </p:cNvPr>
          <p:cNvSpPr/>
          <p:nvPr/>
        </p:nvSpPr>
        <p:spPr>
          <a:xfrm>
            <a:off x="4142352" y="5013738"/>
            <a:ext cx="465221" cy="1339515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3BCC90-A330-C549-894F-745EE8F679F2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3790307" y="2978092"/>
            <a:ext cx="352045" cy="8036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9DF7AB2-77E3-C748-8756-C10A183EAB4B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3702738" y="4337136"/>
            <a:ext cx="439614" cy="13463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AFCB6BF-145C-CE4F-950A-EE341B0CDE53}"/>
              </a:ext>
            </a:extLst>
          </p:cNvPr>
          <p:cNvGrpSpPr/>
          <p:nvPr/>
        </p:nvGrpSpPr>
        <p:grpSpPr>
          <a:xfrm>
            <a:off x="7289078" y="1373164"/>
            <a:ext cx="3736080" cy="823207"/>
            <a:chOff x="7320609" y="1262914"/>
            <a:chExt cx="3736080" cy="823207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D0F61BD-63D0-5C4C-8F4A-85B1452F9C4F}"/>
                </a:ext>
              </a:extLst>
            </p:cNvPr>
            <p:cNvSpPr/>
            <p:nvPr/>
          </p:nvSpPr>
          <p:spPr>
            <a:xfrm>
              <a:off x="8254766" y="1655234"/>
              <a:ext cx="2801923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SG" sz="1100" b="1"/>
                <a:t>They may also change the sample ordering from the dropdown list on the top. </a:t>
              </a:r>
              <a:endParaRPr lang="en-US" sz="11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985C668-A191-714A-8836-86E077BD64C9}"/>
                </a:ext>
              </a:extLst>
            </p:cNvPr>
            <p:cNvSpPr/>
            <p:nvPr/>
          </p:nvSpPr>
          <p:spPr>
            <a:xfrm rot="5400000">
              <a:off x="7844266" y="739257"/>
              <a:ext cx="339848" cy="138716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ADC536A-1CF3-EB4A-8A1A-D85ABCEA89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70821" y="1548479"/>
              <a:ext cx="127895" cy="174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B5C584-ED57-9541-8E67-57955EFA2543}"/>
              </a:ext>
            </a:extLst>
          </p:cNvPr>
          <p:cNvSpPr/>
          <p:nvPr/>
        </p:nvSpPr>
        <p:spPr>
          <a:xfrm>
            <a:off x="2806734" y="368562"/>
            <a:ext cx="572438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000" b="1">
                <a:solidFill>
                  <a:schemeClr val="accent5"/>
                </a:solidFill>
              </a:rPr>
              <a:t>How Do Features’ Contribution Change With Time?  </a:t>
            </a:r>
          </a:p>
        </p:txBody>
      </p:sp>
    </p:spTree>
    <p:extLst>
      <p:ext uri="{BB962C8B-B14F-4D97-AF65-F5344CB8AC3E}">
        <p14:creationId xmlns:p14="http://schemas.microsoft.com/office/powerpoint/2010/main" val="382846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170111" cy="529788"/>
          </a:xfrm>
        </p:spPr>
        <p:txBody>
          <a:bodyPr>
            <a:normAutofit fontScale="90000"/>
          </a:bodyPr>
          <a:lstStyle/>
          <a:p>
            <a:pPr algn="ctr"/>
            <a:r>
              <a:rPr lang="en-SG">
                <a:solidFill>
                  <a:schemeClr val="accent5"/>
                </a:solidFill>
              </a:rPr>
              <a:t>System Architecture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9A4B16E-3E25-4B65-8263-DA28BA28709E}"/>
              </a:ext>
            </a:extLst>
          </p:cNvPr>
          <p:cNvGrpSpPr/>
          <p:nvPr/>
        </p:nvGrpSpPr>
        <p:grpSpPr>
          <a:xfrm>
            <a:off x="95731" y="799622"/>
            <a:ext cx="11935120" cy="6012541"/>
            <a:chOff x="-784796" y="816991"/>
            <a:chExt cx="13755966" cy="655847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FA01509-8D6B-461B-9B22-877AD37F851D}"/>
                </a:ext>
              </a:extLst>
            </p:cNvPr>
            <p:cNvSpPr/>
            <p:nvPr/>
          </p:nvSpPr>
          <p:spPr>
            <a:xfrm>
              <a:off x="2902502" y="1811045"/>
              <a:ext cx="1323269" cy="4574598"/>
            </a:xfrm>
            <a:prstGeom prst="rect">
              <a:avLst/>
            </a:prstGeom>
            <a:solidFill>
              <a:srgbClr val="90D6E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Web Server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CE766D9-8B1B-4A93-ADDA-29DA2356DE0D}"/>
                </a:ext>
              </a:extLst>
            </p:cNvPr>
            <p:cNvSpPr/>
            <p:nvPr/>
          </p:nvSpPr>
          <p:spPr>
            <a:xfrm>
              <a:off x="2970072" y="2180156"/>
              <a:ext cx="119258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Investor</a:t>
              </a:r>
              <a:endParaRPr lang="zh-CN" altLang="en-US" sz="140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477D037-A582-4EEE-9F01-94DF834B2756}"/>
                </a:ext>
              </a:extLst>
            </p:cNvPr>
            <p:cNvSpPr/>
            <p:nvPr/>
          </p:nvSpPr>
          <p:spPr>
            <a:xfrm>
              <a:off x="2970072" y="3089010"/>
              <a:ext cx="1192589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Model Contributor</a:t>
              </a:r>
              <a:endParaRPr lang="zh-CN" altLang="en-US" sz="120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70E2E5A-1AE0-40C8-8D0C-2309B876D7F9}"/>
                </a:ext>
              </a:extLst>
            </p:cNvPr>
            <p:cNvSpPr/>
            <p:nvPr/>
          </p:nvSpPr>
          <p:spPr>
            <a:xfrm>
              <a:off x="2960296" y="4742740"/>
              <a:ext cx="1202096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Visualization</a:t>
              </a:r>
              <a:endParaRPr lang="zh-CN" altLang="en-US" sz="110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4B61110-B712-4BF6-A543-D9B83F5A8C17}"/>
                </a:ext>
              </a:extLst>
            </p:cNvPr>
            <p:cNvSpPr/>
            <p:nvPr/>
          </p:nvSpPr>
          <p:spPr>
            <a:xfrm>
              <a:off x="2960295" y="5616300"/>
              <a:ext cx="1202096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Platform Manager</a:t>
              </a:r>
              <a:endParaRPr lang="zh-CN" altLang="en-US" sz="1200"/>
            </a:p>
          </p:txBody>
        </p:sp>
        <p:pic>
          <p:nvPicPr>
            <p:cNvPr id="9" name="Graphic 8" descr="School boy">
              <a:extLst>
                <a:ext uri="{FF2B5EF4-FFF2-40B4-BE49-F238E27FC236}">
                  <a16:creationId xmlns:a16="http://schemas.microsoft.com/office/drawing/2014/main" id="{DCED8ECA-2FF8-4EFF-941E-BCA852B14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1945" y="2116770"/>
              <a:ext cx="899145" cy="899145"/>
            </a:xfrm>
            <a:prstGeom prst="rect">
              <a:avLst/>
            </a:prstGeom>
          </p:spPr>
        </p:pic>
        <p:pic>
          <p:nvPicPr>
            <p:cNvPr id="13" name="Graphic 12" descr="Head with gears">
              <a:extLst>
                <a:ext uri="{FF2B5EF4-FFF2-40B4-BE49-F238E27FC236}">
                  <a16:creationId xmlns:a16="http://schemas.microsoft.com/office/drawing/2014/main" id="{D47AC8DB-20DF-4AA5-9E5D-5D1D2A73F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1945" y="5032924"/>
              <a:ext cx="899145" cy="899145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69A968D-AD88-423C-9777-A7B8CF010F8C}"/>
                </a:ext>
              </a:extLst>
            </p:cNvPr>
            <p:cNvCxnSpPr>
              <a:cxnSpLocks/>
            </p:cNvCxnSpPr>
            <p:nvPr/>
          </p:nvCxnSpPr>
          <p:spPr>
            <a:xfrm>
              <a:off x="1583132" y="2516835"/>
              <a:ext cx="952500" cy="5869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342F4AE-2824-40A5-AAFA-E0E85904C7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42048" y="2627790"/>
              <a:ext cx="952499" cy="561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96657AD-C616-479B-B385-521D13514B44}"/>
                </a:ext>
              </a:extLst>
            </p:cNvPr>
            <p:cNvCxnSpPr>
              <a:cxnSpLocks/>
            </p:cNvCxnSpPr>
            <p:nvPr/>
          </p:nvCxnSpPr>
          <p:spPr>
            <a:xfrm>
              <a:off x="1550294" y="3990463"/>
              <a:ext cx="8555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9D0D084-E4D1-4BB8-9F06-1743789091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50294" y="4068415"/>
              <a:ext cx="85555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B79C214-2AA2-45E1-BAFB-3314797D4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5381" y="5017671"/>
              <a:ext cx="961391" cy="3025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E99F20D1-AD58-4B08-ACB9-8B40DB7903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4490" y="5112939"/>
              <a:ext cx="961389" cy="303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BC9146E-D0B2-491B-A00F-C9C9C809F7C3}"/>
                </a:ext>
              </a:extLst>
            </p:cNvPr>
            <p:cNvSpPr/>
            <p:nvPr/>
          </p:nvSpPr>
          <p:spPr>
            <a:xfrm>
              <a:off x="2987012" y="3915680"/>
              <a:ext cx="117537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Data Contributor</a:t>
              </a:r>
              <a:endParaRPr lang="zh-CN" altLang="en-US" sz="120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FA93B1D-82D7-41CE-8F37-3A807CBD26D9}"/>
                </a:ext>
              </a:extLst>
            </p:cNvPr>
            <p:cNvSpPr txBox="1"/>
            <p:nvPr/>
          </p:nvSpPr>
          <p:spPr>
            <a:xfrm>
              <a:off x="789816" y="2845452"/>
              <a:ext cx="809957" cy="2853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/>
                <a:t>Investor</a:t>
              </a:r>
              <a:endParaRPr lang="zh-CN" altLang="en-US" sz="1100"/>
            </a:p>
          </p:txBody>
        </p:sp>
        <p:pic>
          <p:nvPicPr>
            <p:cNvPr id="50" name="Graphic 49" descr="Female Profile">
              <a:extLst>
                <a:ext uri="{FF2B5EF4-FFF2-40B4-BE49-F238E27FC236}">
                  <a16:creationId xmlns:a16="http://schemas.microsoft.com/office/drawing/2014/main" id="{7FED1D67-8506-4FD3-BAAA-416C613A3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1945" y="3506647"/>
              <a:ext cx="899145" cy="8991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C6790C-630B-47E6-9115-0764D47A4AA5}"/>
                </a:ext>
              </a:extLst>
            </p:cNvPr>
            <p:cNvSpPr txBox="1"/>
            <p:nvPr/>
          </p:nvSpPr>
          <p:spPr>
            <a:xfrm>
              <a:off x="717004" y="4213794"/>
              <a:ext cx="1014446" cy="2853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/>
                <a:t>Contributor</a:t>
              </a:r>
              <a:endParaRPr lang="zh-CN" altLang="en-US" sz="110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72D6A4D-36D4-40C4-B517-126A597131E8}"/>
                </a:ext>
              </a:extLst>
            </p:cNvPr>
            <p:cNvSpPr txBox="1"/>
            <p:nvPr/>
          </p:nvSpPr>
          <p:spPr>
            <a:xfrm>
              <a:off x="757285" y="5798048"/>
              <a:ext cx="811185" cy="4700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/>
                <a:t>Platform Manager</a:t>
              </a:r>
              <a:endParaRPr lang="zh-CN" altLang="en-US" sz="11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4E237F4-B006-4A8F-B20A-0DED3006BDC7}"/>
                </a:ext>
              </a:extLst>
            </p:cNvPr>
            <p:cNvSpPr/>
            <p:nvPr/>
          </p:nvSpPr>
          <p:spPr>
            <a:xfrm>
              <a:off x="2608139" y="1811045"/>
              <a:ext cx="178042" cy="4574598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altLang="zh-CN" sz="1600">
                  <a:solidFill>
                    <a:schemeClr val="tx1"/>
                  </a:solidFill>
                </a:rPr>
                <a:t>Cache Layers</a:t>
              </a:r>
              <a:endParaRPr lang="zh-CN" altLang="en-US" sz="1600">
                <a:solidFill>
                  <a:schemeClr val="tx1"/>
                </a:solidFill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799A69CB-FA11-4BFC-BEF6-D95D3C55DBE3}"/>
                </a:ext>
              </a:extLst>
            </p:cNvPr>
            <p:cNvCxnSpPr>
              <a:cxnSpLocks/>
            </p:cNvCxnSpPr>
            <p:nvPr/>
          </p:nvCxnSpPr>
          <p:spPr>
            <a:xfrm>
              <a:off x="4225771" y="3506647"/>
              <a:ext cx="11984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2D296816-1C48-4CC8-8115-ED151B9095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25772" y="4643489"/>
              <a:ext cx="11984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EE8A3E5-3D38-4A6C-A844-9930AF2A0DD5}"/>
                </a:ext>
              </a:extLst>
            </p:cNvPr>
            <p:cNvSpPr txBox="1"/>
            <p:nvPr/>
          </p:nvSpPr>
          <p:spPr>
            <a:xfrm>
              <a:off x="7638322" y="1833249"/>
              <a:ext cx="1397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Prediction Record Upload</a:t>
              </a:r>
              <a:endParaRPr lang="zh-CN" altLang="en-US" sz="120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AC86DD3-CC80-478D-8C0B-6CCB5FE7C302}"/>
                </a:ext>
              </a:extLst>
            </p:cNvPr>
            <p:cNvSpPr txBox="1"/>
            <p:nvPr/>
          </p:nvSpPr>
          <p:spPr>
            <a:xfrm>
              <a:off x="4342093" y="4120269"/>
              <a:ext cx="1041438" cy="5707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Server Response</a:t>
              </a:r>
              <a:endParaRPr lang="zh-CN" altLang="en-US" sz="140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7B55EC1-D022-4266-B04D-C00DBCBB0368}"/>
                </a:ext>
              </a:extLst>
            </p:cNvPr>
            <p:cNvSpPr/>
            <p:nvPr/>
          </p:nvSpPr>
          <p:spPr>
            <a:xfrm>
              <a:off x="5580852" y="1781116"/>
              <a:ext cx="2077871" cy="4574598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sz="1400" b="1">
                  <a:solidFill>
                    <a:schemeClr val="bg1"/>
                  </a:solidFill>
                </a:rPr>
                <a:t>Pisces System</a:t>
              </a:r>
              <a:endParaRPr lang="zh-CN" alt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6C29B112-BBC7-4460-AEA7-510D36500EF0}"/>
                </a:ext>
              </a:extLst>
            </p:cNvPr>
            <p:cNvSpPr/>
            <p:nvPr/>
          </p:nvSpPr>
          <p:spPr>
            <a:xfrm>
              <a:off x="5874063" y="2150227"/>
              <a:ext cx="149144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Model prediction and evaluation</a:t>
              </a:r>
              <a:endParaRPr lang="zh-CN" altLang="en-US" sz="140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5CD94767-D731-4DDE-9713-8170F8E56B0F}"/>
                </a:ext>
              </a:extLst>
            </p:cNvPr>
            <p:cNvSpPr/>
            <p:nvPr/>
          </p:nvSpPr>
          <p:spPr>
            <a:xfrm>
              <a:off x="5874063" y="3158971"/>
              <a:ext cx="149144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Prediction interpretation</a:t>
              </a:r>
              <a:endParaRPr lang="zh-CN" altLang="en-US" sz="1400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E6734A38-A66C-4F74-B25D-090E2502D909}"/>
                </a:ext>
              </a:extLst>
            </p:cNvPr>
            <p:cNvSpPr/>
            <p:nvPr/>
          </p:nvSpPr>
          <p:spPr>
            <a:xfrm>
              <a:off x="5874063" y="5261714"/>
              <a:ext cx="149144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Market Sentiment</a:t>
              </a:r>
              <a:endParaRPr lang="zh-CN" altLang="en-US" sz="1400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37BDC4F0-FA78-4976-80B9-2ACFBB798897}"/>
                </a:ext>
              </a:extLst>
            </p:cNvPr>
            <p:cNvSpPr/>
            <p:nvPr/>
          </p:nvSpPr>
          <p:spPr>
            <a:xfrm>
              <a:off x="5874063" y="4167715"/>
              <a:ext cx="1491448" cy="61520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200"/>
                <a:t>Financial data and news articles</a:t>
              </a:r>
              <a:endParaRPr lang="zh-CN" altLang="en-US" sz="140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951E602-8C0B-4E9E-9C83-6D6CD78B5728}"/>
                </a:ext>
              </a:extLst>
            </p:cNvPr>
            <p:cNvSpPr/>
            <p:nvPr/>
          </p:nvSpPr>
          <p:spPr>
            <a:xfrm>
              <a:off x="5517742" y="2150227"/>
              <a:ext cx="172430" cy="38211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altLang="zh-CN" sz="1600">
                  <a:solidFill>
                    <a:schemeClr val="tx1"/>
                  </a:solidFill>
                </a:rPr>
                <a:t>API</a:t>
              </a:r>
              <a:endParaRPr lang="zh-CN" altLang="en-US" sz="1600">
                <a:solidFill>
                  <a:schemeClr val="tx1"/>
                </a:solidFill>
              </a:endParaRP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4D6A3FE2-8487-4898-A713-2A5858AE53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1503" y="2481934"/>
              <a:ext cx="11984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E2D09373-5CF0-4558-8F42-426A889E3EE9}"/>
                </a:ext>
              </a:extLst>
            </p:cNvPr>
            <p:cNvCxnSpPr>
              <a:cxnSpLocks/>
            </p:cNvCxnSpPr>
            <p:nvPr/>
          </p:nvCxnSpPr>
          <p:spPr>
            <a:xfrm>
              <a:off x="7680875" y="2356468"/>
              <a:ext cx="122511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C8903F6-824C-4631-8373-75F9EF6D02E4}"/>
                </a:ext>
              </a:extLst>
            </p:cNvPr>
            <p:cNvSpPr txBox="1"/>
            <p:nvPr/>
          </p:nvSpPr>
          <p:spPr>
            <a:xfrm>
              <a:off x="7638322" y="2482063"/>
              <a:ext cx="13979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Prediction Record Retrieval</a:t>
              </a:r>
              <a:endParaRPr lang="zh-CN" altLang="en-US" sz="12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D539761-2567-4BCF-B36D-144EB96CE835}"/>
                </a:ext>
              </a:extLst>
            </p:cNvPr>
            <p:cNvSpPr txBox="1"/>
            <p:nvPr/>
          </p:nvSpPr>
          <p:spPr>
            <a:xfrm>
              <a:off x="4370783" y="2970533"/>
              <a:ext cx="9728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User Request</a:t>
              </a:r>
              <a:endParaRPr lang="zh-CN" altLang="en-US" sz="1400"/>
            </a:p>
          </p:txBody>
        </p:sp>
        <p:pic>
          <p:nvPicPr>
            <p:cNvPr id="93" name="Graphic 92" descr="Database">
              <a:extLst>
                <a:ext uri="{FF2B5EF4-FFF2-40B4-BE49-F238E27FC236}">
                  <a16:creationId xmlns:a16="http://schemas.microsoft.com/office/drawing/2014/main" id="{CEDD0BD4-44F8-4F30-978C-ADECCE212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947546" y="5340848"/>
              <a:ext cx="914400" cy="914400"/>
            </a:xfrm>
            <a:prstGeom prst="rect">
              <a:avLst/>
            </a:prstGeom>
          </p:spPr>
        </p:pic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47DD1ECC-51D3-4880-8C02-5EF4C3AA0170}"/>
                </a:ext>
              </a:extLst>
            </p:cNvPr>
            <p:cNvSpPr txBox="1"/>
            <p:nvPr/>
          </p:nvSpPr>
          <p:spPr>
            <a:xfrm>
              <a:off x="9297573" y="816991"/>
              <a:ext cx="1534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Public Ledger</a:t>
              </a:r>
              <a:endParaRPr lang="zh-CN" altLang="en-US" sz="140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0B55F986-8555-415E-8238-5447164C9828}"/>
                </a:ext>
              </a:extLst>
            </p:cNvPr>
            <p:cNvSpPr txBox="1"/>
            <p:nvPr/>
          </p:nvSpPr>
          <p:spPr>
            <a:xfrm>
              <a:off x="8637530" y="5064028"/>
              <a:ext cx="1534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Database</a:t>
              </a:r>
              <a:endParaRPr lang="zh-CN" altLang="en-US" sz="1400"/>
            </a:p>
          </p:txBody>
        </p: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13FF999B-D979-405B-9BB0-58F36069AA7F}"/>
                </a:ext>
              </a:extLst>
            </p:cNvPr>
            <p:cNvSpPr/>
            <p:nvPr/>
          </p:nvSpPr>
          <p:spPr>
            <a:xfrm>
              <a:off x="9027445" y="3536235"/>
              <a:ext cx="1669002" cy="899145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b="1"/>
                <a:t>Third Party Data Provider</a:t>
              </a:r>
              <a:endParaRPr lang="zh-CN" altLang="en-US" sz="1400" b="1"/>
            </a:p>
          </p:txBody>
        </p: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599E74E1-AAA5-4FE3-B0B1-FDAA0AC6A05B}"/>
                </a:ext>
              </a:extLst>
            </p:cNvPr>
            <p:cNvCxnSpPr>
              <a:cxnSpLocks/>
            </p:cNvCxnSpPr>
            <p:nvPr/>
          </p:nvCxnSpPr>
          <p:spPr>
            <a:xfrm>
              <a:off x="7680876" y="5573457"/>
              <a:ext cx="11984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0ED6471C-59BF-4A51-A092-46E425CF97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0875" y="5707294"/>
              <a:ext cx="11797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E0E09353-4277-4282-9667-1A8357DE83F4}"/>
                </a:ext>
              </a:extLst>
            </p:cNvPr>
            <p:cNvCxnSpPr>
              <a:cxnSpLocks/>
            </p:cNvCxnSpPr>
            <p:nvPr/>
          </p:nvCxnSpPr>
          <p:spPr>
            <a:xfrm>
              <a:off x="7671503" y="3900316"/>
              <a:ext cx="11984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8EDF859A-573E-4ADD-BF06-F32C5CC12E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58723" y="4044217"/>
              <a:ext cx="11925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2571A8C-5470-4D6D-8852-57BE11795308}"/>
                </a:ext>
              </a:extLst>
            </p:cNvPr>
            <p:cNvSpPr txBox="1"/>
            <p:nvPr/>
          </p:nvSpPr>
          <p:spPr>
            <a:xfrm>
              <a:off x="7749061" y="5079860"/>
              <a:ext cx="9728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User Data Request</a:t>
              </a:r>
              <a:endParaRPr lang="zh-CN" altLang="en-US" sz="120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B4A52FCB-F538-4DFC-BCF3-4FBCE70CD7DB}"/>
                </a:ext>
              </a:extLst>
            </p:cNvPr>
            <p:cNvSpPr txBox="1"/>
            <p:nvPr/>
          </p:nvSpPr>
          <p:spPr>
            <a:xfrm>
              <a:off x="7749061" y="5712651"/>
              <a:ext cx="9728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User Data Response</a:t>
              </a:r>
              <a:endParaRPr lang="zh-CN" altLang="en-US" sz="120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04C3B3E5-72A3-4F1E-BF36-9BA38A28191A}"/>
                </a:ext>
              </a:extLst>
            </p:cNvPr>
            <p:cNvSpPr txBox="1"/>
            <p:nvPr/>
          </p:nvSpPr>
          <p:spPr>
            <a:xfrm>
              <a:off x="7771203" y="3435372"/>
              <a:ext cx="9728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User Data Request</a:t>
              </a:r>
              <a:endParaRPr lang="zh-CN" altLang="en-US" sz="120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D4C74F53-FE06-4C5F-9A76-D8B6682895DD}"/>
                </a:ext>
              </a:extLst>
            </p:cNvPr>
            <p:cNvSpPr txBox="1"/>
            <p:nvPr/>
          </p:nvSpPr>
          <p:spPr>
            <a:xfrm>
              <a:off x="7649884" y="4004370"/>
              <a:ext cx="1466553" cy="654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/>
                <a:t>- Company Fundamental Data</a:t>
              </a:r>
            </a:p>
            <a:p>
              <a:r>
                <a:rPr lang="en-US" altLang="zh-CN" sz="1100"/>
                <a:t>- News articles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D38C0C72-7223-4DAF-93D1-761C05EE4B3C}"/>
                </a:ext>
              </a:extLst>
            </p:cNvPr>
            <p:cNvSpPr/>
            <p:nvPr/>
          </p:nvSpPr>
          <p:spPr>
            <a:xfrm>
              <a:off x="5580852" y="6385644"/>
              <a:ext cx="5170006" cy="1656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Load Balancers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3D490269-BE70-4C3E-A28C-36297E14AD0C}"/>
                </a:ext>
              </a:extLst>
            </p:cNvPr>
            <p:cNvSpPr txBox="1"/>
            <p:nvPr/>
          </p:nvSpPr>
          <p:spPr>
            <a:xfrm>
              <a:off x="1896373" y="921502"/>
              <a:ext cx="1843617" cy="30215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Front End</a:t>
              </a:r>
              <a:endParaRPr lang="zh-CN" altLang="en-US" sz="120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1D5C4B4B-0D7B-4493-A22E-ED8D93D40388}"/>
                </a:ext>
              </a:extLst>
            </p:cNvPr>
            <p:cNvSpPr txBox="1"/>
            <p:nvPr/>
          </p:nvSpPr>
          <p:spPr>
            <a:xfrm>
              <a:off x="6562864" y="923866"/>
              <a:ext cx="1843617" cy="30215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/>
                <a:t>Back End</a:t>
              </a:r>
              <a:endParaRPr lang="zh-CN" altLang="en-US" sz="1200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CA4E104E-E3C9-4A53-B44D-D0DC6B927285}"/>
                </a:ext>
              </a:extLst>
            </p:cNvPr>
            <p:cNvSpPr txBox="1"/>
            <p:nvPr/>
          </p:nvSpPr>
          <p:spPr>
            <a:xfrm>
              <a:off x="-647110" y="6385089"/>
              <a:ext cx="1820448" cy="43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rgbClr val="4D429B"/>
                  </a:solidFill>
                </a:defRPr>
              </a:lvl1pPr>
            </a:lstStyle>
            <a:p>
              <a:r>
                <a:rPr lang="en-US" altLang="zh-CN"/>
                <a:t>Performance</a:t>
              </a:r>
              <a:endParaRPr lang="zh-CN" altLang="en-US"/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9BCC6EE9-30E2-499F-92FB-4C2A2C43876C}"/>
                </a:ext>
              </a:extLst>
            </p:cNvPr>
            <p:cNvSpPr txBox="1"/>
            <p:nvPr/>
          </p:nvSpPr>
          <p:spPr>
            <a:xfrm>
              <a:off x="11038724" y="6603307"/>
              <a:ext cx="1736185" cy="772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rgbClr val="4D429B"/>
                  </a:solidFill>
                </a:defRPr>
              </a:lvl1pPr>
            </a:lstStyle>
            <a:p>
              <a:r>
                <a:rPr lang="en-US" altLang="zh-CN"/>
                <a:t>Reliability &amp; Scalability</a:t>
              </a:r>
              <a:endParaRPr lang="zh-CN" altLang="en-US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933A9AB3-4516-44FD-874A-DB6E0E687748}"/>
                </a:ext>
              </a:extLst>
            </p:cNvPr>
            <p:cNvSpPr txBox="1"/>
            <p:nvPr/>
          </p:nvSpPr>
          <p:spPr>
            <a:xfrm>
              <a:off x="11234985" y="972864"/>
              <a:ext cx="1736185" cy="43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rgbClr val="4D429B"/>
                  </a:solidFill>
                </a:defRPr>
              </a:lvl1pPr>
            </a:lstStyle>
            <a:p>
              <a:r>
                <a:rPr lang="en-US" altLang="zh-CN"/>
                <a:t>Trust</a:t>
              </a:r>
              <a:endParaRPr lang="zh-CN" altLang="en-US"/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07AD6F90-687B-4CDE-8BDB-222EDCB50D53}"/>
                </a:ext>
              </a:extLst>
            </p:cNvPr>
            <p:cNvSpPr txBox="1"/>
            <p:nvPr/>
          </p:nvSpPr>
          <p:spPr>
            <a:xfrm>
              <a:off x="-784796" y="930397"/>
              <a:ext cx="2235623" cy="772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>
                  <a:solidFill>
                    <a:srgbClr val="4D429B"/>
                  </a:solidFill>
                </a:rPr>
                <a:t>Modular Design - Modifiability</a:t>
              </a:r>
              <a:endParaRPr lang="zh-CN" altLang="en-US" sz="2000" b="1">
                <a:solidFill>
                  <a:srgbClr val="4D429B"/>
                </a:solidFill>
              </a:endParaRP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244EA04A-D937-4EFF-9946-F39EFAAD37C8}"/>
                </a:ext>
              </a:extLst>
            </p:cNvPr>
            <p:cNvSpPr txBox="1"/>
            <p:nvPr/>
          </p:nvSpPr>
          <p:spPr>
            <a:xfrm>
              <a:off x="1641000" y="2084163"/>
              <a:ext cx="1008224" cy="629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/>
                <a:t>View Analytics &amp; Insights</a:t>
              </a:r>
              <a:endParaRPr lang="zh-CN" altLang="en-US" sz="105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8447BFD5-FB64-454E-891B-C05926CA20DF}"/>
                </a:ext>
              </a:extLst>
            </p:cNvPr>
            <p:cNvSpPr txBox="1"/>
            <p:nvPr/>
          </p:nvSpPr>
          <p:spPr>
            <a:xfrm>
              <a:off x="1407975" y="3382872"/>
              <a:ext cx="1220640" cy="629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/>
                <a:t>Contribute Data &amp; Predictive Models</a:t>
              </a:r>
              <a:endParaRPr lang="zh-CN" altLang="en-US" sz="105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1832025E-22F7-443E-90F2-112A3CE1DE41}"/>
                </a:ext>
              </a:extLst>
            </p:cNvPr>
            <p:cNvSpPr txBox="1"/>
            <p:nvPr/>
          </p:nvSpPr>
          <p:spPr>
            <a:xfrm>
              <a:off x="1294186" y="4613045"/>
              <a:ext cx="1148101" cy="629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/>
                <a:t>Monitor and Maintain the Platform</a:t>
              </a:r>
              <a:endParaRPr lang="zh-CN" altLang="en-US" sz="1050"/>
            </a:p>
          </p:txBody>
        </p:sp>
      </p:grp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85BAE759-4F36-49E9-BA16-A1AF6263BCD9}"/>
              </a:ext>
            </a:extLst>
          </p:cNvPr>
          <p:cNvCxnSpPr/>
          <p:nvPr/>
        </p:nvCxnSpPr>
        <p:spPr>
          <a:xfrm>
            <a:off x="4998128" y="942521"/>
            <a:ext cx="0" cy="551154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Connector: Elbow 136">
            <a:extLst>
              <a:ext uri="{FF2B5EF4-FFF2-40B4-BE49-F238E27FC236}">
                <a16:creationId xmlns:a16="http://schemas.microsoft.com/office/drawing/2014/main" id="{6F5E34CB-76F0-4E7F-872C-7EC510B1084F}"/>
              </a:ext>
            </a:extLst>
          </p:cNvPr>
          <p:cNvCxnSpPr>
            <a:cxnSpLocks/>
          </p:cNvCxnSpPr>
          <p:nvPr/>
        </p:nvCxnSpPr>
        <p:spPr>
          <a:xfrm rot="5400000">
            <a:off x="2351423" y="5338908"/>
            <a:ext cx="199545" cy="13311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9395F8BA-C246-4EDB-B19A-9173BA3736AE}"/>
              </a:ext>
            </a:extLst>
          </p:cNvPr>
          <p:cNvCxnSpPr>
            <a:cxnSpLocks/>
          </p:cNvCxnSpPr>
          <p:nvPr/>
        </p:nvCxnSpPr>
        <p:spPr>
          <a:xfrm>
            <a:off x="8201582" y="6056216"/>
            <a:ext cx="2123148" cy="221934"/>
          </a:xfrm>
          <a:prstGeom prst="bentConnector3">
            <a:avLst>
              <a:gd name="adj1" fmla="val 242"/>
            </a:avLst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1" name="Connector: Elbow 150">
            <a:extLst>
              <a:ext uri="{FF2B5EF4-FFF2-40B4-BE49-F238E27FC236}">
                <a16:creationId xmlns:a16="http://schemas.microsoft.com/office/drawing/2014/main" id="{5D0EE92E-E951-4D0B-BA50-A7D21C158D97}"/>
              </a:ext>
            </a:extLst>
          </p:cNvPr>
          <p:cNvCxnSpPr>
            <a:cxnSpLocks/>
          </p:cNvCxnSpPr>
          <p:nvPr/>
        </p:nvCxnSpPr>
        <p:spPr>
          <a:xfrm flipV="1">
            <a:off x="10238301" y="1157338"/>
            <a:ext cx="583579" cy="548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5" name="Connector: Elbow 164">
            <a:extLst>
              <a:ext uri="{FF2B5EF4-FFF2-40B4-BE49-F238E27FC236}">
                <a16:creationId xmlns:a16="http://schemas.microsoft.com/office/drawing/2014/main" id="{2576AEC6-34BD-4A54-8C85-990DB8248466}"/>
              </a:ext>
            </a:extLst>
          </p:cNvPr>
          <p:cNvCxnSpPr/>
          <p:nvPr/>
        </p:nvCxnSpPr>
        <p:spPr>
          <a:xfrm rot="10800000">
            <a:off x="1882067" y="1342631"/>
            <a:ext cx="3991107" cy="503925"/>
          </a:xfrm>
          <a:prstGeom prst="bentConnector3">
            <a:avLst>
              <a:gd name="adj1" fmla="val 1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6FD28027-DBD0-4AF8-8F26-25FB71839D4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2" b="17131"/>
          <a:stretch/>
        </p:blipFill>
        <p:spPr>
          <a:xfrm>
            <a:off x="8530324" y="1125567"/>
            <a:ext cx="1781629" cy="15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48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ADE7579-0C40-A440-9438-EFED11866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8503" t="64810" r="18503" b="-1036"/>
          <a:stretch/>
        </p:blipFill>
        <p:spPr>
          <a:xfrm>
            <a:off x="-1000" y="-54489"/>
            <a:ext cx="12192000" cy="3502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A38F11-D496-114F-BFBE-4B58BE81A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1427"/>
          </a:xfrm>
        </p:spPr>
        <p:txBody>
          <a:bodyPr>
            <a:normAutofit/>
          </a:bodyPr>
          <a:lstStyle/>
          <a:p>
            <a:pPr algn="ctr"/>
            <a:r>
              <a:rPr lang="en-SG">
                <a:solidFill>
                  <a:schemeClr val="accent5"/>
                </a:solidFill>
              </a:rPr>
              <a:t>Win </a:t>
            </a:r>
            <a:r>
              <a:rPr lang="en-SG">
                <a:solidFill>
                  <a:srgbClr val="DE047A"/>
                </a:solidFill>
              </a:rPr>
              <a:t>– Win - </a:t>
            </a:r>
            <a:r>
              <a:rPr lang="en-SG">
                <a:solidFill>
                  <a:schemeClr val="accent5"/>
                </a:solidFill>
              </a:rPr>
              <a:t>Win</a:t>
            </a:r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856D94-F38F-9141-A739-FE82F622884E}"/>
              </a:ext>
            </a:extLst>
          </p:cNvPr>
          <p:cNvSpPr/>
          <p:nvPr/>
        </p:nvSpPr>
        <p:spPr>
          <a:xfrm>
            <a:off x="934997" y="3687849"/>
            <a:ext cx="2630400" cy="24578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Investor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7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1600" b="0">
                <a:solidFill>
                  <a:schemeClr val="tx1">
                    <a:lumMod val="75000"/>
                    <a:lumOff val="25000"/>
                  </a:schemeClr>
                </a:solidFill>
              </a:rPr>
              <a:t>Access</a:t>
            </a:r>
            <a:r>
              <a:rPr lang="en-SG" sz="1600" b="0" baseline="0">
                <a:solidFill>
                  <a:schemeClr val="tx1">
                    <a:lumMod val="75000"/>
                    <a:lumOff val="25000"/>
                  </a:schemeClr>
                </a:solidFill>
              </a:rPr>
              <a:t> to a range of models with </a:t>
            </a:r>
            <a:r>
              <a:rPr lang="en-SG" sz="1600" b="1">
                <a:solidFill>
                  <a:schemeClr val="accent5"/>
                </a:solidFill>
              </a:rPr>
              <a:t>explainable</a:t>
            </a:r>
            <a:r>
              <a:rPr lang="en-SG" sz="1600" b="0" baseline="0">
                <a:solidFill>
                  <a:schemeClr val="tx1">
                    <a:lumMod val="75000"/>
                    <a:lumOff val="25000"/>
                  </a:schemeClr>
                </a:solidFill>
              </a:rPr>
              <a:t> predictions</a:t>
            </a: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1600" b="1" baseline="0">
                <a:solidFill>
                  <a:schemeClr val="accent5"/>
                </a:solidFill>
              </a:rPr>
              <a:t>Trusted</a:t>
            </a:r>
            <a:r>
              <a:rPr lang="en-SG" sz="1600" b="0" baseline="0">
                <a:solidFill>
                  <a:schemeClr val="tx1">
                    <a:lumMod val="75000"/>
                    <a:lumOff val="25000"/>
                  </a:schemeClr>
                </a:solidFill>
              </a:rPr>
              <a:t> model performance through blockchain proof</a:t>
            </a: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1600" b="0" baseline="0">
                <a:solidFill>
                  <a:schemeClr val="tx1">
                    <a:lumMod val="75000"/>
                    <a:lumOff val="25000"/>
                  </a:schemeClr>
                </a:solidFill>
              </a:rPr>
              <a:t>Pay per </a:t>
            </a:r>
            <a:r>
              <a:rPr lang="en-SG" sz="1600" b="1" baseline="0">
                <a:solidFill>
                  <a:schemeClr val="accent5"/>
                </a:solidFill>
              </a:rPr>
              <a:t>model subscription</a:t>
            </a:r>
            <a:endParaRPr lang="en-SG" sz="1600" b="1">
              <a:solidFill>
                <a:schemeClr val="accent5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88E87A-7E88-E042-93F0-B7956348EB2D}"/>
              </a:ext>
            </a:extLst>
          </p:cNvPr>
          <p:cNvSpPr/>
          <p:nvPr/>
        </p:nvSpPr>
        <p:spPr>
          <a:xfrm>
            <a:off x="4853749" y="4677866"/>
            <a:ext cx="2630400" cy="1849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1600" b="0">
                <a:solidFill>
                  <a:schemeClr val="tx1"/>
                </a:solidFill>
              </a:rPr>
              <a:t>Margin</a:t>
            </a:r>
            <a:r>
              <a:rPr lang="en-SG" sz="1600" b="0" baseline="0">
                <a:solidFill>
                  <a:schemeClr val="tx1"/>
                </a:solidFill>
              </a:rPr>
              <a:t> on model subscription enables </a:t>
            </a:r>
            <a:r>
              <a:rPr lang="en-SG" sz="1600" b="1" baseline="0">
                <a:solidFill>
                  <a:schemeClr val="accent5"/>
                </a:solidFill>
              </a:rPr>
              <a:t>sustainable revenue</a:t>
            </a: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1600" b="1" baseline="0">
                <a:solidFill>
                  <a:schemeClr val="accent5"/>
                </a:solidFill>
              </a:rPr>
              <a:t>Low risk </a:t>
            </a:r>
            <a:r>
              <a:rPr lang="en-SG" sz="1600" b="0" baseline="0">
                <a:solidFill>
                  <a:schemeClr val="tx1"/>
                </a:solidFill>
              </a:rPr>
              <a:t>business model</a:t>
            </a:r>
          </a:p>
        </p:txBody>
      </p:sp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288FD35B-85DB-4E15-9AB5-FBFBE17DF3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9" t="21994" r="37528" b="38900"/>
          <a:stretch/>
        </p:blipFill>
        <p:spPr>
          <a:xfrm>
            <a:off x="8842531" y="1331442"/>
            <a:ext cx="2338613" cy="23030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6430FE-988F-44F6-8E50-E14E4A7D1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421" y="1938375"/>
            <a:ext cx="7179923" cy="2489520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98A9D7AD-7277-43DB-A71D-9F95F66318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27" t="11276" r="29737" b="7500"/>
          <a:stretch/>
        </p:blipFill>
        <p:spPr>
          <a:xfrm>
            <a:off x="1076445" y="1217043"/>
            <a:ext cx="2414473" cy="245782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3EA0B3F-E5A3-46DA-BE10-6F534F409A2C}"/>
              </a:ext>
            </a:extLst>
          </p:cNvPr>
          <p:cNvSpPr/>
          <p:nvPr/>
        </p:nvSpPr>
        <p:spPr>
          <a:xfrm>
            <a:off x="8726202" y="3674865"/>
            <a:ext cx="2630400" cy="2818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Contributor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7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</a:rPr>
              <a:t>Monetisation</a:t>
            </a:r>
            <a:r>
              <a:rPr lang="en-US" sz="1600" b="0">
                <a:solidFill>
                  <a:schemeClr val="tx1">
                    <a:lumMod val="75000"/>
                    <a:lumOff val="25000"/>
                  </a:schemeClr>
                </a:solidFill>
              </a:rPr>
              <a:t> of data          and prediction models</a:t>
            </a: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</a:rPr>
              <a:t>Transparent evidence           </a:t>
            </a:r>
            <a:r>
              <a:rPr lang="en-US" sz="1600" b="0">
                <a:solidFill>
                  <a:schemeClr val="tx1">
                    <a:lumMod val="75000"/>
                    <a:lumOff val="25000"/>
                  </a:schemeClr>
                </a:solidFill>
              </a:rPr>
              <a:t>of model performance</a:t>
            </a:r>
          </a:p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</a:rPr>
              <a:t>Immutable proof </a:t>
            </a:r>
            <a:r>
              <a:rPr lang="en-US" sz="1600" b="0">
                <a:solidFill>
                  <a:schemeClr val="tx1">
                    <a:lumMod val="75000"/>
                    <a:lumOff val="25000"/>
                  </a:schemeClr>
                </a:solidFill>
              </a:rPr>
              <a:t>of data    and model ownership</a:t>
            </a:r>
          </a:p>
        </p:txBody>
      </p:sp>
    </p:spTree>
    <p:extLst>
      <p:ext uri="{BB962C8B-B14F-4D97-AF65-F5344CB8AC3E}">
        <p14:creationId xmlns:p14="http://schemas.microsoft.com/office/powerpoint/2010/main" val="2284544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DFBB30-D517-F64F-8861-51C7D6E0A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2754" y="1876552"/>
            <a:ext cx="5159022" cy="29014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2CFFE1-B361-C242-8F97-CA20D34FB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1876552"/>
            <a:ext cx="5159022" cy="2901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3CA0C5-B8B1-0F45-9A79-34B77C7EA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666" y="1876552"/>
            <a:ext cx="5159022" cy="290148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188453B-587E-714C-AA32-B3FF30723496}"/>
              </a:ext>
            </a:extLst>
          </p:cNvPr>
          <p:cNvSpPr txBox="1">
            <a:spLocks/>
          </p:cNvSpPr>
          <p:nvPr/>
        </p:nvSpPr>
        <p:spPr>
          <a:xfrm>
            <a:off x="1219927" y="5144284"/>
            <a:ext cx="2735987" cy="10298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Drive ML adoption    for financial industry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9A1E3D1-4C3B-403A-94AD-C99A9DCFB650}"/>
              </a:ext>
            </a:extLst>
          </p:cNvPr>
          <p:cNvSpPr txBox="1">
            <a:spLocks/>
          </p:cNvSpPr>
          <p:nvPr/>
        </p:nvSpPr>
        <p:spPr>
          <a:xfrm>
            <a:off x="4748109" y="5144284"/>
            <a:ext cx="2735987" cy="10298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SG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Enable collaboration through capitalisation 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EF6A6F7D-B161-4D8D-819C-137F875F5F3C}"/>
              </a:ext>
            </a:extLst>
          </p:cNvPr>
          <p:cNvSpPr txBox="1">
            <a:spLocks/>
          </p:cNvSpPr>
          <p:nvPr/>
        </p:nvSpPr>
        <p:spPr>
          <a:xfrm>
            <a:off x="8239141" y="5144284"/>
            <a:ext cx="2898982" cy="10298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algn="ctr">
              <a:lnSpc>
                <a:spcPct val="100000"/>
              </a:lnSpc>
              <a:spcAft>
                <a:spcPts val="2400"/>
              </a:spcAft>
              <a:buFont typeface="Arial" panose="020B0604020202020204" pitchFamily="34" charset="0"/>
              <a:buNone/>
            </a:pPr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Protect originality      and build trust via Blockchain ledger </a:t>
            </a:r>
          </a:p>
        </p:txBody>
      </p:sp>
      <p:pic>
        <p:nvPicPr>
          <p:cNvPr id="17" name="Graphic 16" descr="Bank">
            <a:extLst>
              <a:ext uri="{FF2B5EF4-FFF2-40B4-BE49-F238E27FC236}">
                <a16:creationId xmlns:a16="http://schemas.microsoft.com/office/drawing/2014/main" id="{3009292B-C87F-4F41-A609-B76C612AE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27920" y="2967292"/>
            <a:ext cx="720000" cy="720000"/>
          </a:xfrm>
          <a:prstGeom prst="rect">
            <a:avLst/>
          </a:prstGeom>
        </p:spPr>
      </p:pic>
      <p:pic>
        <p:nvPicPr>
          <p:cNvPr id="21" name="Graphic 20" descr="Cheers">
            <a:extLst>
              <a:ext uri="{FF2B5EF4-FFF2-40B4-BE49-F238E27FC236}">
                <a16:creationId xmlns:a16="http://schemas.microsoft.com/office/drawing/2014/main" id="{2B70C3A8-2BCE-4C52-B4B2-1EAD9882A0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6102" y="2997001"/>
            <a:ext cx="720000" cy="720000"/>
          </a:xfrm>
          <a:prstGeom prst="rect">
            <a:avLst/>
          </a:prstGeom>
        </p:spPr>
      </p:pic>
      <p:pic>
        <p:nvPicPr>
          <p:cNvPr id="29" name="Picture 28" descr="A picture containing logo&#10;&#10;Description automatically generated">
            <a:extLst>
              <a:ext uri="{FF2B5EF4-FFF2-40B4-BE49-F238E27FC236}">
                <a16:creationId xmlns:a16="http://schemas.microsoft.com/office/drawing/2014/main" id="{21D6EB63-1C58-459D-968F-A02701168E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509" y="299313"/>
            <a:ext cx="2865964" cy="1089067"/>
          </a:xfrm>
          <a:prstGeom prst="rect">
            <a:avLst/>
          </a:prstGeom>
        </p:spPr>
      </p:pic>
      <p:pic>
        <p:nvPicPr>
          <p:cNvPr id="31" name="Picture 30" descr="A picture containing shape&#10;&#10;Description automatically generated">
            <a:extLst>
              <a:ext uri="{FF2B5EF4-FFF2-40B4-BE49-F238E27FC236}">
                <a16:creationId xmlns:a16="http://schemas.microsoft.com/office/drawing/2014/main" id="{F61566BB-B8C8-41E2-915C-E603C531DE1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2" b="17131"/>
          <a:stretch/>
        </p:blipFill>
        <p:spPr>
          <a:xfrm>
            <a:off x="9258228" y="2967728"/>
            <a:ext cx="837658" cy="73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22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44C8D6-86BE-1C43-A738-331CBFD47F0A}"/>
              </a:ext>
            </a:extLst>
          </p:cNvPr>
          <p:cNvSpPr/>
          <p:nvPr/>
        </p:nvSpPr>
        <p:spPr>
          <a:xfrm>
            <a:off x="1" y="1822230"/>
            <a:ext cx="12192000" cy="29051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24C9C7-5053-DB46-9190-C8100F83D935}"/>
              </a:ext>
            </a:extLst>
          </p:cNvPr>
          <p:cNvSpPr/>
          <p:nvPr/>
        </p:nvSpPr>
        <p:spPr>
          <a:xfrm>
            <a:off x="4801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>
                <a:solidFill>
                  <a:prstClr val="white"/>
                </a:solidFill>
                <a:latin typeface="Segoe UI Light"/>
              </a:rPr>
              <a:t>Alexander </a:t>
            </a:r>
          </a:p>
          <a:p>
            <a:pPr algn="ctr" defTabSz="1219170">
              <a:defRPr/>
            </a:pPr>
            <a:r>
              <a:rPr lang="en-US" sz="2400" err="1">
                <a:solidFill>
                  <a:prstClr val="white"/>
                </a:solidFill>
                <a:latin typeface="Segoe UI Light"/>
              </a:rPr>
              <a:t>Baesell</a:t>
            </a:r>
            <a:endParaRPr lang="en-US" sz="2400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254812-CC80-CF49-B389-8E1D3B95784D}"/>
              </a:ext>
            </a:extLst>
          </p:cNvPr>
          <p:cNvSpPr/>
          <p:nvPr/>
        </p:nvSpPr>
        <p:spPr>
          <a:xfrm>
            <a:off x="2030400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 err="1">
                <a:solidFill>
                  <a:srgbClr val="5AEAD0"/>
                </a:solidFill>
                <a:latin typeface="Segoe UI Light"/>
              </a:rPr>
              <a:t>Liow</a:t>
            </a:r>
            <a:endParaRPr lang="en-US" sz="2400">
              <a:solidFill>
                <a:srgbClr val="5AEAD0"/>
              </a:solidFill>
              <a:latin typeface="Segoe UI Light"/>
            </a:endParaRPr>
          </a:p>
          <a:p>
            <a:pPr algn="ctr" defTabSz="1219170">
              <a:defRPr/>
            </a:pPr>
            <a:r>
              <a:rPr lang="en-US" sz="2400">
                <a:solidFill>
                  <a:srgbClr val="5AEAD0"/>
                </a:solidFill>
                <a:latin typeface="Segoe UI Light"/>
              </a:rPr>
              <a:t>Jia Chen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C13BA82-143D-564D-9FF7-64F4D44C5C21}"/>
              </a:ext>
            </a:extLst>
          </p:cNvPr>
          <p:cNvSpPr/>
          <p:nvPr/>
        </p:nvSpPr>
        <p:spPr>
          <a:xfrm>
            <a:off x="4060800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>
                <a:solidFill>
                  <a:prstClr val="white"/>
                </a:solidFill>
                <a:latin typeface="Segoe UI Light"/>
              </a:rPr>
              <a:t>Ken </a:t>
            </a:r>
          </a:p>
          <a:p>
            <a:pPr algn="ctr" defTabSz="1219170">
              <a:defRPr/>
            </a:pPr>
            <a:r>
              <a:rPr lang="en-US" sz="2400">
                <a:solidFill>
                  <a:prstClr val="white"/>
                </a:solidFill>
                <a:latin typeface="Segoe UI Light"/>
              </a:rPr>
              <a:t>Cheah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9154BB-0601-E84F-9AF4-EF7F0093BF4C}"/>
              </a:ext>
            </a:extLst>
          </p:cNvPr>
          <p:cNvSpPr/>
          <p:nvPr/>
        </p:nvSpPr>
        <p:spPr>
          <a:xfrm>
            <a:off x="6100803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>
                <a:solidFill>
                  <a:srgbClr val="5AEAD0"/>
                </a:solidFill>
                <a:latin typeface="Segoe UI Light"/>
              </a:rPr>
              <a:t>Tommy</a:t>
            </a:r>
          </a:p>
          <a:p>
            <a:pPr algn="ctr" defTabSz="1219170">
              <a:defRPr/>
            </a:pPr>
            <a:r>
              <a:rPr lang="en-US" sz="2400" err="1">
                <a:solidFill>
                  <a:srgbClr val="5AEAD0"/>
                </a:solidFill>
                <a:latin typeface="Segoe UI Light"/>
              </a:rPr>
              <a:t>Kangdra</a:t>
            </a:r>
            <a:endParaRPr lang="en-US" sz="2400">
              <a:solidFill>
                <a:srgbClr val="5AEAD0"/>
              </a:solidFill>
              <a:latin typeface="Segoe UI Ligh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6D1919-A1E5-FE4B-81E9-36BFBB65E5C6}"/>
              </a:ext>
            </a:extLst>
          </p:cNvPr>
          <p:cNvSpPr/>
          <p:nvPr/>
        </p:nvSpPr>
        <p:spPr>
          <a:xfrm>
            <a:off x="8140805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>
                <a:solidFill>
                  <a:prstClr val="white"/>
                </a:solidFill>
                <a:latin typeface="Segoe UI Light"/>
              </a:rPr>
              <a:t>Yu </a:t>
            </a:r>
          </a:p>
          <a:p>
            <a:pPr algn="ctr" defTabSz="1219170">
              <a:defRPr/>
            </a:pPr>
            <a:r>
              <a:rPr lang="en-US" sz="2400" err="1">
                <a:solidFill>
                  <a:prstClr val="white"/>
                </a:solidFill>
                <a:latin typeface="Segoe UI Light"/>
              </a:rPr>
              <a:t>Wenxi</a:t>
            </a:r>
            <a:endParaRPr lang="en-US" sz="2400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B347940-F1E7-7345-9020-33F2FB1F9300}"/>
              </a:ext>
            </a:extLst>
          </p:cNvPr>
          <p:cNvSpPr/>
          <p:nvPr/>
        </p:nvSpPr>
        <p:spPr>
          <a:xfrm>
            <a:off x="10156799" y="4727364"/>
            <a:ext cx="2030400" cy="144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sz="2400">
                <a:solidFill>
                  <a:srgbClr val="5AEAD0"/>
                </a:solidFill>
                <a:latin typeface="Segoe UI Light"/>
              </a:rPr>
              <a:t>Zhang </a:t>
            </a:r>
          </a:p>
          <a:p>
            <a:pPr algn="ctr" defTabSz="1219170">
              <a:defRPr/>
            </a:pPr>
            <a:r>
              <a:rPr lang="en-US" sz="2400" err="1">
                <a:solidFill>
                  <a:srgbClr val="5AEAD0"/>
                </a:solidFill>
                <a:latin typeface="Segoe UI Light"/>
              </a:rPr>
              <a:t>Tongsen</a:t>
            </a:r>
            <a:endParaRPr lang="en-US" sz="2400">
              <a:solidFill>
                <a:srgbClr val="5AEAD0"/>
              </a:solidFill>
              <a:latin typeface="Segoe UI Light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7E48A35-B8ED-6648-B80C-5B68FBB0F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68" t="3677" r="21579" b="15122"/>
          <a:stretch/>
        </p:blipFill>
        <p:spPr>
          <a:xfrm>
            <a:off x="0" y="1822228"/>
            <a:ext cx="2030400" cy="290512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2" name="Picture 31" descr="A young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777EA894-5EBC-B146-8F2B-F460B850C1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79" t="11474" r="8492"/>
          <a:stretch/>
        </p:blipFill>
        <p:spPr>
          <a:xfrm>
            <a:off x="4063693" y="1822228"/>
            <a:ext cx="2030400" cy="290512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3" name="Picture 3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1AE9C2E6-E351-0348-AEB3-1BAD4B18CA8F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595" t="4385" r="4208" b="9492"/>
          <a:stretch/>
        </p:blipFill>
        <p:spPr>
          <a:xfrm>
            <a:off x="10161600" y="1822239"/>
            <a:ext cx="2030400" cy="2905124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CE23149-ACB5-0F48-ADDD-C7E61552BE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1325" t="273" r="5510" b="-389"/>
          <a:stretch/>
        </p:blipFill>
        <p:spPr>
          <a:xfrm>
            <a:off x="6099711" y="1822235"/>
            <a:ext cx="2030452" cy="2905124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232A9F3-08B1-324D-95C0-EF3369F3CA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68" t="3677" r="21579" b="15122"/>
          <a:stretch/>
        </p:blipFill>
        <p:spPr>
          <a:xfrm>
            <a:off x="8128963" y="1822238"/>
            <a:ext cx="2030400" cy="290512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6C87BEF-C884-0841-9799-38D9F152C539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14109" t="273" r="19108" b="25868"/>
          <a:stretch/>
        </p:blipFill>
        <p:spPr>
          <a:xfrm>
            <a:off x="6096328" y="1822242"/>
            <a:ext cx="2030400" cy="2905121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7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0786AF8-3FE9-B449-9D28-3574FDE1378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0556" b="77500" l="43373" r="92255">
                        <a14:foregroundMark x1="73322" y1="21389" x2="69363" y2="21111"/>
                        <a14:foregroundMark x1="45783" y1="65833" x2="64200" y2="75278"/>
                        <a14:foregroundMark x1="64200" y1="75278" x2="82272" y2="73472"/>
                        <a14:foregroundMark x1="82272" y1="73472" x2="86575" y2="74861"/>
                        <a14:foregroundMark x1="92255" y1="69583" x2="86919" y2="76250"/>
                        <a14:foregroundMark x1="43373" y1="77500" x2="43373" y2="72083"/>
                        <a14:backgroundMark x1="54905" y1="43056" x2="54905" y2="43333"/>
                        <a14:backgroundMark x1="61102" y1="23750" x2="61102" y2="23611"/>
                        <a14:backgroundMark x1="55077" y1="42778" x2="54389" y2="43056"/>
                        <a14:backgroundMark x1="86403" y1="51250" x2="88468" y2="51389"/>
                        <a14:backgroundMark x1="84337" y1="44306" x2="84337" y2="43750"/>
                        <a14:backgroundMark x1="85714" y1="48889" x2="85714" y2="47917"/>
                        <a14:backgroundMark x1="81756" y1="78056" x2="81756" y2="78750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43601" t="15832" r="7546" b="27628"/>
          <a:stretch/>
        </p:blipFill>
        <p:spPr>
          <a:xfrm>
            <a:off x="8134912" y="1822228"/>
            <a:ext cx="2025597" cy="2905125"/>
          </a:xfrm>
          <a:prstGeom prst="rect">
            <a:avLst/>
          </a:prstGeom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C7AE19DC-914B-3A4E-8882-0B15F023C66D}"/>
              </a:ext>
            </a:extLst>
          </p:cNvPr>
          <p:cNvSpPr txBox="1">
            <a:spLocks/>
          </p:cNvSpPr>
          <p:nvPr/>
        </p:nvSpPr>
        <p:spPr>
          <a:xfrm>
            <a:off x="10132475" y="579006"/>
            <a:ext cx="1736573" cy="4864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3600" b="1" i="0" u="none" strike="noStrike" kern="1200" cap="none" spc="60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Cambria" panose="02040503050406030204" pitchFamily="18" charset="0"/>
                <a:cs typeface="Segoe UI Light" panose="020B0502040204020203" pitchFamily="34" charset="0"/>
              </a:rPr>
              <a:t>Pisces</a:t>
            </a:r>
          </a:p>
        </p:txBody>
      </p: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3D8B1FCC-79B3-0144-9262-A9354C415765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85" y="467234"/>
            <a:ext cx="709990" cy="709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AE87FC-0968-A946-A261-E3126EBAE18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232"/>
          <a:stretch/>
        </p:blipFill>
        <p:spPr>
          <a:xfrm>
            <a:off x="2042378" y="1822228"/>
            <a:ext cx="2009337" cy="290513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16937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olorful flat design character businessman Vector Image">
            <a:extLst>
              <a:ext uri="{FF2B5EF4-FFF2-40B4-BE49-F238E27FC236}">
                <a16:creationId xmlns:a16="http://schemas.microsoft.com/office/drawing/2014/main" id="{68AA7818-A1F9-4874-B59C-EF963456F8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200" y1="10556" x2="55800" y2="10370"/>
                        <a14:foregroundMark x1="55800" y1="10370" x2="56200" y2="10463"/>
                        <a14:foregroundMark x1="47900" y1="26111" x2="55200" y2="24167"/>
                        <a14:foregroundMark x1="55200" y1="24167" x2="55600" y2="2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907" r="10810" b="39959"/>
          <a:stretch/>
        </p:blipFill>
        <p:spPr bwMode="auto">
          <a:xfrm>
            <a:off x="1988820" y="1211580"/>
            <a:ext cx="4818196" cy="565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5008E6-E771-4001-8EF6-22330120AC94}"/>
              </a:ext>
            </a:extLst>
          </p:cNvPr>
          <p:cNvSpPr/>
          <p:nvPr/>
        </p:nvSpPr>
        <p:spPr>
          <a:xfrm>
            <a:off x="237215" y="2252821"/>
            <a:ext cx="2231665" cy="1728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6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Steve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5B0AA4-3F4C-4258-96D3-C2862814DF68}"/>
              </a:ext>
            </a:extLst>
          </p:cNvPr>
          <p:cNvSpPr txBox="1"/>
          <p:nvPr/>
        </p:nvSpPr>
        <p:spPr>
          <a:xfrm>
            <a:off x="1407160" y="3447534"/>
            <a:ext cx="1163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1" i="0" u="none" strike="noStrike" kern="1200" cap="none" spc="0" normalizeH="0" baseline="0" noProof="0">
                <a:ln>
                  <a:noFill/>
                </a:ln>
                <a:solidFill>
                  <a:srgbClr val="91DAE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Investor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2922389-AD1F-1441-862C-4544D5D6C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642" y="1825625"/>
            <a:ext cx="615615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solidFill>
                  <a:schemeClr val="bg1"/>
                </a:solidFill>
              </a:rPr>
              <a:t>…but he struggles with…</a:t>
            </a:r>
          </a:p>
          <a:p>
            <a:pPr marL="0" indent="0">
              <a:spcBef>
                <a:spcPts val="1600"/>
              </a:spcBef>
              <a:buNone/>
            </a:pPr>
            <a:endParaRPr lang="en-US" sz="3000" dirty="0">
              <a:solidFill>
                <a:schemeClr val="bg1"/>
              </a:solidFill>
            </a:endParaRPr>
          </a:p>
          <a:p>
            <a:pPr marL="457200" lvl="1" indent="0">
              <a:spcBef>
                <a:spcPts val="2800"/>
              </a:spcBef>
              <a:buNone/>
            </a:pPr>
            <a:r>
              <a:rPr lang="en-US" sz="3000" dirty="0">
                <a:solidFill>
                  <a:schemeClr val="bg1"/>
                </a:solidFill>
              </a:rPr>
              <a:t>Filtering relevant information.</a:t>
            </a:r>
          </a:p>
          <a:p>
            <a:pPr marL="457200" lvl="1" indent="0">
              <a:spcBef>
                <a:spcPts val="2800"/>
              </a:spcBef>
              <a:buNone/>
            </a:pPr>
            <a:r>
              <a:rPr lang="en-US" sz="3000" dirty="0">
                <a:solidFill>
                  <a:schemeClr val="bg1"/>
                </a:solidFill>
              </a:rPr>
              <a:t>Utilising AI prediction models.</a:t>
            </a:r>
          </a:p>
          <a:p>
            <a:pPr marL="457200" lvl="1" indent="0">
              <a:spcBef>
                <a:spcPts val="2800"/>
              </a:spcBef>
              <a:buNone/>
            </a:pPr>
            <a:r>
              <a:rPr lang="en-US" sz="3000" dirty="0">
                <a:solidFill>
                  <a:schemeClr val="bg1"/>
                </a:solidFill>
              </a:rPr>
              <a:t>Trusting model performance.</a:t>
            </a:r>
          </a:p>
        </p:txBody>
      </p:sp>
    </p:spTree>
    <p:extLst>
      <p:ext uri="{BB962C8B-B14F-4D97-AF65-F5344CB8AC3E}">
        <p14:creationId xmlns:p14="http://schemas.microsoft.com/office/powerpoint/2010/main" val="2651853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be 13"/>
          <p:cNvSpPr/>
          <p:nvPr/>
        </p:nvSpPr>
        <p:spPr>
          <a:xfrm>
            <a:off x="7648616" y="3721367"/>
            <a:ext cx="2330290" cy="2368019"/>
          </a:xfrm>
          <a:prstGeom prst="cube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</a:t>
            </a:r>
          </a:p>
        </p:txBody>
      </p:sp>
      <p:sp>
        <p:nvSpPr>
          <p:cNvPr id="17" name="Oval Callout 16"/>
          <p:cNvSpPr/>
          <p:nvPr/>
        </p:nvSpPr>
        <p:spPr>
          <a:xfrm>
            <a:off x="6463305" y="2388669"/>
            <a:ext cx="1919341" cy="1549873"/>
          </a:xfrm>
          <a:prstGeom prst="wedgeEllipseCallout">
            <a:avLst>
              <a:gd name="adj1" fmla="val 40324"/>
              <a:gd name="adj2" fmla="val 65741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lIns="0" tIns="180000" rIns="0" bIns="180000" rtlCol="0" anchor="ctr">
            <a:spAutoFit/>
          </a:bodyPr>
          <a:lstStyle/>
          <a:p>
            <a:pPr algn="ctr"/>
            <a:endParaRPr lang="en-SG" sz="2400" b="1">
              <a:solidFill>
                <a:srgbClr val="39BCDB"/>
              </a:solidFill>
            </a:endParaRPr>
          </a:p>
          <a:p>
            <a:pPr algn="ctr"/>
            <a:endParaRPr lang="en-SG" sz="2400" b="1">
              <a:solidFill>
                <a:srgbClr val="39BCDB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42862" y="4155279"/>
            <a:ext cx="2961465" cy="1728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b="1">
                <a:solidFill>
                  <a:schemeClr val="accent3"/>
                </a:solidFill>
                <a:latin typeface="+mj-lt"/>
              </a:rPr>
              <a:t>Model</a:t>
            </a:r>
            <a:r>
              <a:rPr lang="en-SG" sz="2400" b="1"/>
              <a:t> </a:t>
            </a:r>
            <a:r>
              <a:rPr lang="en-SG" b="1">
                <a:solidFill>
                  <a:schemeClr val="accent3"/>
                </a:solidFill>
                <a:latin typeface="+mj-lt"/>
              </a:rPr>
              <a:t>Accuracy</a:t>
            </a:r>
          </a:p>
        </p:txBody>
      </p:sp>
      <p:pic>
        <p:nvPicPr>
          <p:cNvPr id="8" name="Picture 2" descr="Colorful flat design character businessman Vector Image">
            <a:extLst>
              <a:ext uri="{FF2B5EF4-FFF2-40B4-BE49-F238E27FC236}">
                <a16:creationId xmlns:a16="http://schemas.microsoft.com/office/drawing/2014/main" id="{68AA7818-A1F9-4874-B59C-EF963456F8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200" y1="10556" x2="55800" y2="10370"/>
                        <a14:foregroundMark x1="55800" y1="10370" x2="56200" y2="10463"/>
                        <a14:foregroundMark x1="47900" y1="26111" x2="55200" y2="24167"/>
                        <a14:foregroundMark x1="55200" y1="24167" x2="55600" y2="2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907" r="10810" b="39959"/>
          <a:stretch/>
        </p:blipFill>
        <p:spPr bwMode="auto">
          <a:xfrm>
            <a:off x="1988820" y="1211580"/>
            <a:ext cx="4818196" cy="565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AAB0A5D-109E-40A8-938C-E2D495819C91}"/>
              </a:ext>
            </a:extLst>
          </p:cNvPr>
          <p:cNvSpPr txBox="1"/>
          <p:nvPr/>
        </p:nvSpPr>
        <p:spPr>
          <a:xfrm>
            <a:off x="9566600" y="4003930"/>
            <a:ext cx="2937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6000" b="1">
                <a:solidFill>
                  <a:schemeClr val="bg1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99%</a:t>
            </a:r>
          </a:p>
        </p:txBody>
      </p:sp>
      <p:sp>
        <p:nvSpPr>
          <p:cNvPr id="7" name="Oval Callout 14">
            <a:extLst>
              <a:ext uri="{FF2B5EF4-FFF2-40B4-BE49-F238E27FC236}">
                <a16:creationId xmlns:a16="http://schemas.microsoft.com/office/drawing/2014/main" id="{5F9D82A0-EFC6-4D1C-9C35-9244A8328769}"/>
              </a:ext>
            </a:extLst>
          </p:cNvPr>
          <p:cNvSpPr/>
          <p:nvPr/>
        </p:nvSpPr>
        <p:spPr>
          <a:xfrm>
            <a:off x="4397918" y="1118126"/>
            <a:ext cx="2494280" cy="1463315"/>
          </a:xfrm>
          <a:prstGeom prst="wedgeEllipseCallout">
            <a:avLst>
              <a:gd name="adj1" fmla="val -46677"/>
              <a:gd name="adj2" fmla="val 52531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lIns="0" tIns="180000" rIns="0" bIns="180000" rtlCol="0" anchor="ctr">
            <a:spAutoFit/>
          </a:bodyPr>
          <a:lstStyle/>
          <a:p>
            <a:pPr algn="ctr"/>
            <a:r>
              <a:rPr lang="en-SG" sz="4400" b="1">
                <a:solidFill>
                  <a:srgbClr val="4D429B"/>
                </a:solidFill>
              </a:rPr>
              <a:t>How?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F6CD460E-BD43-4244-B3D3-754696F6D7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8" t="14205" r="13774" b="17592"/>
          <a:stretch/>
        </p:blipFill>
        <p:spPr>
          <a:xfrm>
            <a:off x="7719261" y="2977815"/>
            <a:ext cx="438044" cy="4237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1B8F105-DE18-4717-8066-C6CDD0631E61}"/>
              </a:ext>
            </a:extLst>
          </p:cNvPr>
          <p:cNvSpPr txBox="1"/>
          <p:nvPr/>
        </p:nvSpPr>
        <p:spPr>
          <a:xfrm>
            <a:off x="6484511" y="2774213"/>
            <a:ext cx="146598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2400" b="1">
                <a:solidFill>
                  <a:srgbClr val="39BCDB"/>
                </a:solidFill>
              </a:rPr>
              <a:t>I just </a:t>
            </a:r>
          </a:p>
          <a:p>
            <a:pPr algn="ctr"/>
            <a:r>
              <a:rPr lang="en-SG" sz="2400" b="1">
                <a:solidFill>
                  <a:srgbClr val="39BCDB"/>
                </a:solidFill>
              </a:rPr>
              <a:t>do it!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9CDC25-B709-2445-BD5D-D737D1DB827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Even when he can, he doesn’t understand the results.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69C296-7018-7142-BF8F-2F79B48E2E50}"/>
              </a:ext>
            </a:extLst>
          </p:cNvPr>
          <p:cNvSpPr/>
          <p:nvPr/>
        </p:nvSpPr>
        <p:spPr>
          <a:xfrm>
            <a:off x="237215" y="2252821"/>
            <a:ext cx="2231665" cy="1728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6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Steve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5F5B4E-876C-C04F-B569-248E9969D953}"/>
              </a:ext>
            </a:extLst>
          </p:cNvPr>
          <p:cNvSpPr txBox="1"/>
          <p:nvPr/>
        </p:nvSpPr>
        <p:spPr>
          <a:xfrm>
            <a:off x="1407160" y="3447534"/>
            <a:ext cx="1163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1" i="0" u="none" strike="noStrike" kern="1200" cap="none" spc="0" normalizeH="0" baseline="0" noProof="0">
                <a:ln>
                  <a:noFill/>
                </a:ln>
                <a:solidFill>
                  <a:srgbClr val="91DAE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Investor</a:t>
            </a:r>
          </a:p>
        </p:txBody>
      </p:sp>
    </p:spTree>
    <p:extLst>
      <p:ext uri="{BB962C8B-B14F-4D97-AF65-F5344CB8AC3E}">
        <p14:creationId xmlns:p14="http://schemas.microsoft.com/office/powerpoint/2010/main" val="2839244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DE7579-0C40-A440-9438-EFED118666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03" t="64810" r="18503" b="-1036"/>
          <a:stretch/>
        </p:blipFill>
        <p:spPr>
          <a:xfrm>
            <a:off x="0" y="-1"/>
            <a:ext cx="12192000" cy="35023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856D94-F38F-9141-A739-FE82F622884E}"/>
              </a:ext>
            </a:extLst>
          </p:cNvPr>
          <p:cNvSpPr/>
          <p:nvPr/>
        </p:nvSpPr>
        <p:spPr>
          <a:xfrm>
            <a:off x="838200" y="4847642"/>
            <a:ext cx="2630400" cy="20108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lvl="0" algn="ctr">
              <a:defRPr/>
            </a:pPr>
            <a:r>
              <a:rPr lang="en-US" sz="2133" b="1">
                <a:solidFill>
                  <a:schemeClr val="tx1">
                    <a:lumMod val="75000"/>
                    <a:lumOff val="25000"/>
                  </a:schemeClr>
                </a:solidFill>
              </a:rPr>
              <a:t>Actionable Investment </a:t>
            </a:r>
            <a:r>
              <a:rPr lang="en-US" sz="2133" b="1">
                <a:solidFill>
                  <a:srgbClr val="39BCDB"/>
                </a:solidFill>
              </a:rPr>
              <a:t>Insights</a:t>
            </a:r>
            <a:endParaRPr lang="en-US" sz="1467">
              <a:solidFill>
                <a:srgbClr val="39BCDB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CE014-736D-534A-93F4-B03001D1A527}"/>
              </a:ext>
            </a:extLst>
          </p:cNvPr>
          <p:cNvSpPr/>
          <p:nvPr/>
        </p:nvSpPr>
        <p:spPr>
          <a:xfrm>
            <a:off x="3416969" y="4847642"/>
            <a:ext cx="2729663" cy="20108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lvl="0" algn="ctr">
              <a:defRPr/>
            </a:pPr>
            <a:r>
              <a:rPr lang="en-US" sz="2133" b="1">
                <a:solidFill>
                  <a:schemeClr val="tx1">
                    <a:lumMod val="75000"/>
                    <a:lumOff val="25000"/>
                  </a:schemeClr>
                </a:solidFill>
              </a:rPr>
              <a:t>Driverless</a:t>
            </a:r>
          </a:p>
          <a:p>
            <a:pPr lvl="0" algn="ctr">
              <a:defRPr/>
            </a:pPr>
            <a:r>
              <a:rPr lang="en-US" sz="2133" b="1">
                <a:solidFill>
                  <a:srgbClr val="39BCDB"/>
                </a:solidFill>
              </a:rPr>
              <a:t>AI Interpretations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88E87A-7E88-E042-93F0-B7956348EB2D}"/>
              </a:ext>
            </a:extLst>
          </p:cNvPr>
          <p:cNvSpPr/>
          <p:nvPr/>
        </p:nvSpPr>
        <p:spPr>
          <a:xfrm>
            <a:off x="6271780" y="4847642"/>
            <a:ext cx="2276840" cy="20108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>
            <a:noAutofit/>
          </a:bodyPr>
          <a:lstStyle/>
          <a:p>
            <a:pPr lvl="0" algn="ctr">
              <a:defRPr/>
            </a:pPr>
            <a:r>
              <a:rPr lang="en-US" sz="2133" b="1">
                <a:solidFill>
                  <a:srgbClr val="39BCDB"/>
                </a:solidFill>
              </a:rPr>
              <a:t>Marketplace</a:t>
            </a:r>
            <a:r>
              <a:rPr lang="en-US" sz="2133" b="1">
                <a:solidFill>
                  <a:prstClr val="black">
                    <a:lumMod val="85000"/>
                    <a:lumOff val="15000"/>
                  </a:prstClr>
                </a:solidFill>
              </a:rPr>
              <a:t> </a:t>
            </a:r>
            <a:r>
              <a:rPr lang="en-US" sz="2133" b="1">
                <a:solidFill>
                  <a:schemeClr val="tx1">
                    <a:lumMod val="75000"/>
                    <a:lumOff val="25000"/>
                  </a:schemeClr>
                </a:solidFill>
              </a:rPr>
              <a:t>for Prediction Models</a:t>
            </a:r>
            <a:r>
              <a:rPr lang="en-US" sz="1467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1333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5B851B-8D28-3F48-8E27-BA9D2D5C5FC9}"/>
              </a:ext>
            </a:extLst>
          </p:cNvPr>
          <p:cNvSpPr/>
          <p:nvPr/>
        </p:nvSpPr>
        <p:spPr>
          <a:xfrm>
            <a:off x="8824891" y="4847642"/>
            <a:ext cx="2427418" cy="20108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39BCD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-based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133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t>Model Performance Tracking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97A20D-5AA4-704C-9842-7A45DB77A7B8}"/>
              </a:ext>
            </a:extLst>
          </p:cNvPr>
          <p:cNvSpPr/>
          <p:nvPr/>
        </p:nvSpPr>
        <p:spPr>
          <a:xfrm>
            <a:off x="1080180" y="2507109"/>
            <a:ext cx="2146440" cy="2146440"/>
          </a:xfrm>
          <a:prstGeom prst="ellipse">
            <a:avLst/>
          </a:prstGeom>
          <a:solidFill>
            <a:srgbClr val="4D429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CE0CD3A-B785-7143-9FE6-0B232BF6D2AB}"/>
              </a:ext>
            </a:extLst>
          </p:cNvPr>
          <p:cNvSpPr/>
          <p:nvPr/>
        </p:nvSpPr>
        <p:spPr>
          <a:xfrm>
            <a:off x="3708580" y="2507109"/>
            <a:ext cx="2146440" cy="2146440"/>
          </a:xfrm>
          <a:prstGeom prst="ellipse">
            <a:avLst/>
          </a:prstGeom>
          <a:solidFill>
            <a:srgbClr val="4D429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BCF22D6-14EB-E641-AE6D-9488299FAC0A}"/>
              </a:ext>
            </a:extLst>
          </p:cNvPr>
          <p:cNvSpPr/>
          <p:nvPr/>
        </p:nvSpPr>
        <p:spPr>
          <a:xfrm>
            <a:off x="6336980" y="2507109"/>
            <a:ext cx="2146440" cy="2146440"/>
          </a:xfrm>
          <a:prstGeom prst="ellipse">
            <a:avLst/>
          </a:prstGeom>
          <a:solidFill>
            <a:srgbClr val="4D429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4E2DCE-E1CC-8147-A57C-4EE2B4E4E76E}"/>
              </a:ext>
            </a:extLst>
          </p:cNvPr>
          <p:cNvSpPr/>
          <p:nvPr/>
        </p:nvSpPr>
        <p:spPr>
          <a:xfrm>
            <a:off x="8965380" y="2536339"/>
            <a:ext cx="2146440" cy="2146440"/>
          </a:xfrm>
          <a:prstGeom prst="ellipse">
            <a:avLst/>
          </a:prstGeom>
          <a:solidFill>
            <a:srgbClr val="4D429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>
                <a:solidFill>
                  <a:srgbClr val="4D429B"/>
                </a:solidFill>
              </a:rPr>
              <a:t>Pisces opens the AI Black-Box for Investors</a:t>
            </a:r>
          </a:p>
        </p:txBody>
      </p:sp>
      <p:pic>
        <p:nvPicPr>
          <p:cNvPr id="15" name="Graphic 14" descr="Brainstorm">
            <a:extLst>
              <a:ext uri="{FF2B5EF4-FFF2-40B4-BE49-F238E27FC236}">
                <a16:creationId xmlns:a16="http://schemas.microsoft.com/office/drawing/2014/main" id="{7683E84E-D571-C445-9E2A-95D39E143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31799" y="3159559"/>
            <a:ext cx="900000" cy="900000"/>
          </a:xfrm>
          <a:prstGeom prst="rect">
            <a:avLst/>
          </a:prstGeom>
        </p:spPr>
      </p:pic>
      <p:pic>
        <p:nvPicPr>
          <p:cNvPr id="17" name="Graphic 16" descr="Bullseye">
            <a:extLst>
              <a:ext uri="{FF2B5EF4-FFF2-40B4-BE49-F238E27FC236}">
                <a16:creationId xmlns:a16="http://schemas.microsoft.com/office/drawing/2014/main" id="{93135037-728D-1A44-9032-37B8D4B8DB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03400" y="3130329"/>
            <a:ext cx="900000" cy="900000"/>
          </a:xfrm>
          <a:prstGeom prst="rect">
            <a:avLst/>
          </a:prstGeom>
        </p:spPr>
      </p:pic>
      <p:pic>
        <p:nvPicPr>
          <p:cNvPr id="19" name="Graphic 18" descr="Blockchain">
            <a:extLst>
              <a:ext uri="{FF2B5EF4-FFF2-40B4-BE49-F238E27FC236}">
                <a16:creationId xmlns:a16="http://schemas.microsoft.com/office/drawing/2014/main" id="{73E0457B-2B05-8C4F-B58A-A11A06AC69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88600" y="3098472"/>
            <a:ext cx="900000" cy="900000"/>
          </a:xfrm>
          <a:prstGeom prst="rect">
            <a:avLst/>
          </a:prstGeom>
        </p:spPr>
      </p:pic>
      <p:pic>
        <p:nvPicPr>
          <p:cNvPr id="16" name="Graphic 15" descr="Coins">
            <a:extLst>
              <a:ext uri="{FF2B5EF4-FFF2-40B4-BE49-F238E27FC236}">
                <a16:creationId xmlns:a16="http://schemas.microsoft.com/office/drawing/2014/main" id="{7B60F517-E9C5-D74B-B01B-93008BBDEC8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60200" y="3083653"/>
            <a:ext cx="900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83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4D429B"/>
            </a:gs>
            <a:gs pos="38000">
              <a:srgbClr val="6D63BF"/>
            </a:gs>
            <a:gs pos="0">
              <a:srgbClr val="91DAE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D36F450-F28A-4325-8132-6559A366CEB3}"/>
              </a:ext>
            </a:extLst>
          </p:cNvPr>
          <p:cNvSpPr/>
          <p:nvPr/>
        </p:nvSpPr>
        <p:spPr>
          <a:xfrm>
            <a:off x="3774554" y="1771656"/>
            <a:ext cx="4239334" cy="4239334"/>
          </a:xfrm>
          <a:prstGeom prst="ellipse">
            <a:avLst/>
          </a:prstGeom>
          <a:solidFill>
            <a:schemeClr val="accent3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453FC31-8E55-4CDB-A769-9BEB38C6CCC7}"/>
              </a:ext>
            </a:extLst>
          </p:cNvPr>
          <p:cNvSpPr/>
          <p:nvPr/>
        </p:nvSpPr>
        <p:spPr>
          <a:xfrm>
            <a:off x="4749421" y="2683686"/>
            <a:ext cx="2331709" cy="2331709"/>
          </a:xfrm>
          <a:prstGeom prst="ellipse">
            <a:avLst/>
          </a:prstGeom>
          <a:gradFill>
            <a:gsLst>
              <a:gs pos="79000">
                <a:srgbClr val="4D429B"/>
              </a:gs>
              <a:gs pos="38000">
                <a:srgbClr val="6D63BF"/>
              </a:gs>
              <a:gs pos="0">
                <a:srgbClr val="91DAEB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tabLst>
                <a:tab pos="3941763" algn="l"/>
              </a:tabLst>
            </a:pPr>
            <a:r>
              <a:rPr lang="en-SG" sz="3600">
                <a:solidFill>
                  <a:schemeClr val="bg1"/>
                </a:solidFill>
              </a:rPr>
              <a:t>Subscription-based Business Model</a:t>
            </a:r>
          </a:p>
        </p:txBody>
      </p:sp>
      <p:sp>
        <p:nvSpPr>
          <p:cNvPr id="5" name="Rectangle 4"/>
          <p:cNvSpPr/>
          <p:nvPr/>
        </p:nvSpPr>
        <p:spPr>
          <a:xfrm>
            <a:off x="1537279" y="4079958"/>
            <a:ext cx="1184400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Investor</a:t>
            </a:r>
          </a:p>
        </p:txBody>
      </p:sp>
      <p:grpSp>
        <p:nvGrpSpPr>
          <p:cNvPr id="92" name="Group 91"/>
          <p:cNvGrpSpPr/>
          <p:nvPr/>
        </p:nvGrpSpPr>
        <p:grpSpPr>
          <a:xfrm>
            <a:off x="2904298" y="3192798"/>
            <a:ext cx="1609200" cy="1470126"/>
            <a:chOff x="2018882" y="3216174"/>
            <a:chExt cx="1609200" cy="1470126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2018882" y="3796656"/>
              <a:ext cx="1609200" cy="0"/>
            </a:xfrm>
            <a:prstGeom prst="straightConnector1">
              <a:avLst/>
            </a:prstGeom>
            <a:ln w="76200">
              <a:solidFill>
                <a:srgbClr val="39BCDB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2018882" y="4104433"/>
              <a:ext cx="1609200" cy="0"/>
            </a:xfrm>
            <a:prstGeom prst="straightConnector1">
              <a:avLst/>
            </a:prstGeom>
            <a:ln w="762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88"/>
            <p:cNvSpPr/>
            <p:nvPr/>
          </p:nvSpPr>
          <p:spPr>
            <a:xfrm>
              <a:off x="2248035" y="3216174"/>
              <a:ext cx="1380047" cy="5818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Explainable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Stock Predictions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021826" y="4104433"/>
              <a:ext cx="1381037" cy="5818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Subscription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SG" sz="1300" i="1">
                  <a:solidFill>
                    <a:prstClr val="white"/>
                  </a:solidFill>
                  <a:latin typeface="Calibri" panose="020F0502020204030204"/>
                </a:rPr>
                <a:t>p</a:t>
              </a: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er Model</a:t>
              </a: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7123654" y="2492780"/>
            <a:ext cx="1609201" cy="1075475"/>
            <a:chOff x="2018882" y="3414843"/>
            <a:chExt cx="1609201" cy="1075475"/>
          </a:xfrm>
        </p:grpSpPr>
        <p:cxnSp>
          <p:nvCxnSpPr>
            <p:cNvPr id="94" name="Straight Arrow Connector 93"/>
            <p:cNvCxnSpPr/>
            <p:nvPr/>
          </p:nvCxnSpPr>
          <p:spPr>
            <a:xfrm>
              <a:off x="2018882" y="3796656"/>
              <a:ext cx="1609200" cy="0"/>
            </a:xfrm>
            <a:prstGeom prst="straightConnector1">
              <a:avLst/>
            </a:prstGeom>
            <a:ln w="76200">
              <a:solidFill>
                <a:srgbClr val="39BCDB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2018882" y="4104433"/>
              <a:ext cx="1609200" cy="0"/>
            </a:xfrm>
            <a:prstGeom prst="straightConnector1">
              <a:avLst/>
            </a:prstGeom>
            <a:ln w="762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Rectangle 95"/>
            <p:cNvSpPr/>
            <p:nvPr/>
          </p:nvSpPr>
          <p:spPr>
            <a:xfrm>
              <a:off x="2248785" y="3414843"/>
              <a:ext cx="1379298" cy="3818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SG" sz="1300" i="1">
                  <a:solidFill>
                    <a:prstClr val="white"/>
                  </a:solidFill>
                  <a:latin typeface="Calibri" panose="020F0502020204030204"/>
                </a:rPr>
                <a:t>Prediction</a:t>
              </a: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-Model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2018882" y="4108505"/>
              <a:ext cx="1378333" cy="3818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SG" sz="1300" i="1">
                  <a:solidFill>
                    <a:prstClr val="white"/>
                  </a:solidFill>
                  <a:latin typeface="Calibri" panose="020F0502020204030204"/>
                </a:rPr>
                <a:t>Reward</a:t>
              </a:r>
              <a:endParaRPr kumimoji="0" lang="en-SG" sz="13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7" name="Rectangle 46"/>
          <p:cNvSpPr/>
          <p:nvPr/>
        </p:nvSpPr>
        <p:spPr>
          <a:xfrm>
            <a:off x="8878160" y="5261319"/>
            <a:ext cx="1476000" cy="430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sz="1100">
                <a:solidFill>
                  <a:prstClr val="white"/>
                </a:solidFill>
                <a:latin typeface="Calibri" panose="020F0502020204030204"/>
              </a:rPr>
              <a:t>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Contributor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8878160" y="2519062"/>
            <a:ext cx="1476000" cy="1125381"/>
            <a:chOff x="10225183" y="1583336"/>
            <a:chExt cx="1476000" cy="1125381"/>
          </a:xfrm>
          <a:solidFill>
            <a:schemeClr val="bg1"/>
          </a:solidFill>
        </p:grpSpPr>
        <p:grpSp>
          <p:nvGrpSpPr>
            <p:cNvPr id="38" name="Group 182"/>
            <p:cNvGrpSpPr>
              <a:grpSpLocks noChangeAspect="1"/>
            </p:cNvGrpSpPr>
            <p:nvPr/>
          </p:nvGrpSpPr>
          <p:grpSpPr bwMode="auto">
            <a:xfrm>
              <a:off x="10712580" y="1583336"/>
              <a:ext cx="537351" cy="549398"/>
              <a:chOff x="1584" y="984"/>
              <a:chExt cx="223" cy="228"/>
            </a:xfrm>
            <a:grpFill/>
          </p:grpSpPr>
          <p:sp>
            <p:nvSpPr>
              <p:cNvPr id="41" name="Freeform 184"/>
              <p:cNvSpPr>
                <a:spLocks/>
              </p:cNvSpPr>
              <p:nvPr/>
            </p:nvSpPr>
            <p:spPr bwMode="auto">
              <a:xfrm>
                <a:off x="1703" y="1141"/>
                <a:ext cx="104" cy="71"/>
              </a:xfrm>
              <a:custGeom>
                <a:avLst/>
                <a:gdLst>
                  <a:gd name="T0" fmla="*/ 0 w 344"/>
                  <a:gd name="T1" fmla="*/ 234 h 234"/>
                  <a:gd name="T2" fmla="*/ 45 w 344"/>
                  <a:gd name="T3" fmla="*/ 189 h 234"/>
                  <a:gd name="T4" fmla="*/ 119 w 344"/>
                  <a:gd name="T5" fmla="*/ 114 h 234"/>
                  <a:gd name="T6" fmla="*/ 126 w 344"/>
                  <a:gd name="T7" fmla="*/ 109 h 234"/>
                  <a:gd name="T8" fmla="*/ 86 w 344"/>
                  <a:gd name="T9" fmla="*/ 69 h 234"/>
                  <a:gd name="T10" fmla="*/ 139 w 344"/>
                  <a:gd name="T11" fmla="*/ 69 h 234"/>
                  <a:gd name="T12" fmla="*/ 140 w 344"/>
                  <a:gd name="T13" fmla="*/ 68 h 234"/>
                  <a:gd name="T14" fmla="*/ 72 w 344"/>
                  <a:gd name="T15" fmla="*/ 0 h 234"/>
                  <a:gd name="T16" fmla="*/ 254 w 344"/>
                  <a:gd name="T17" fmla="*/ 53 h 234"/>
                  <a:gd name="T18" fmla="*/ 342 w 344"/>
                  <a:gd name="T19" fmla="*/ 190 h 234"/>
                  <a:gd name="T20" fmla="*/ 344 w 344"/>
                  <a:gd name="T21" fmla="*/ 204 h 234"/>
                  <a:gd name="T22" fmla="*/ 344 w 344"/>
                  <a:gd name="T23" fmla="*/ 234 h 234"/>
                  <a:gd name="T24" fmla="*/ 0 w 344"/>
                  <a:gd name="T25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4" h="234">
                    <a:moveTo>
                      <a:pt x="0" y="234"/>
                    </a:moveTo>
                    <a:cubicBezTo>
                      <a:pt x="15" y="219"/>
                      <a:pt x="30" y="204"/>
                      <a:pt x="45" y="189"/>
                    </a:cubicBezTo>
                    <a:cubicBezTo>
                      <a:pt x="69" y="164"/>
                      <a:pt x="94" y="139"/>
                      <a:pt x="119" y="114"/>
                    </a:cubicBezTo>
                    <a:cubicBezTo>
                      <a:pt x="121" y="112"/>
                      <a:pt x="123" y="111"/>
                      <a:pt x="126" y="109"/>
                    </a:cubicBezTo>
                    <a:cubicBezTo>
                      <a:pt x="112" y="95"/>
                      <a:pt x="99" y="83"/>
                      <a:pt x="86" y="69"/>
                    </a:cubicBezTo>
                    <a:cubicBezTo>
                      <a:pt x="104" y="69"/>
                      <a:pt x="122" y="69"/>
                      <a:pt x="139" y="69"/>
                    </a:cubicBezTo>
                    <a:cubicBezTo>
                      <a:pt x="139" y="69"/>
                      <a:pt x="139" y="68"/>
                      <a:pt x="140" y="68"/>
                    </a:cubicBezTo>
                    <a:cubicBezTo>
                      <a:pt x="117" y="45"/>
                      <a:pt x="94" y="23"/>
                      <a:pt x="72" y="0"/>
                    </a:cubicBezTo>
                    <a:cubicBezTo>
                      <a:pt x="136" y="6"/>
                      <a:pt x="199" y="18"/>
                      <a:pt x="254" y="53"/>
                    </a:cubicBezTo>
                    <a:cubicBezTo>
                      <a:pt x="304" y="85"/>
                      <a:pt x="333" y="131"/>
                      <a:pt x="342" y="190"/>
                    </a:cubicBezTo>
                    <a:cubicBezTo>
                      <a:pt x="343" y="195"/>
                      <a:pt x="344" y="199"/>
                      <a:pt x="344" y="204"/>
                    </a:cubicBezTo>
                    <a:cubicBezTo>
                      <a:pt x="344" y="214"/>
                      <a:pt x="344" y="224"/>
                      <a:pt x="344" y="234"/>
                    </a:cubicBezTo>
                    <a:cubicBezTo>
                      <a:pt x="230" y="234"/>
                      <a:pt x="115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C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Freeform 185"/>
              <p:cNvSpPr>
                <a:spLocks/>
              </p:cNvSpPr>
              <p:nvPr/>
            </p:nvSpPr>
            <p:spPr bwMode="auto">
              <a:xfrm>
                <a:off x="1584" y="1140"/>
                <a:ext cx="104" cy="72"/>
              </a:xfrm>
              <a:custGeom>
                <a:avLst/>
                <a:gdLst>
                  <a:gd name="T0" fmla="*/ 0 w 345"/>
                  <a:gd name="T1" fmla="*/ 235 h 235"/>
                  <a:gd name="T2" fmla="*/ 17 w 345"/>
                  <a:gd name="T3" fmla="*/ 140 h 235"/>
                  <a:gd name="T4" fmla="*/ 114 w 345"/>
                  <a:gd name="T5" fmla="*/ 41 h 235"/>
                  <a:gd name="T6" fmla="*/ 228 w 345"/>
                  <a:gd name="T7" fmla="*/ 6 h 235"/>
                  <a:gd name="T8" fmla="*/ 273 w 345"/>
                  <a:gd name="T9" fmla="*/ 0 h 235"/>
                  <a:gd name="T10" fmla="*/ 205 w 345"/>
                  <a:gd name="T11" fmla="*/ 68 h 235"/>
                  <a:gd name="T12" fmla="*/ 206 w 345"/>
                  <a:gd name="T13" fmla="*/ 70 h 235"/>
                  <a:gd name="T14" fmla="*/ 258 w 345"/>
                  <a:gd name="T15" fmla="*/ 70 h 235"/>
                  <a:gd name="T16" fmla="*/ 259 w 345"/>
                  <a:gd name="T17" fmla="*/ 71 h 235"/>
                  <a:gd name="T18" fmla="*/ 221 w 345"/>
                  <a:gd name="T19" fmla="*/ 110 h 235"/>
                  <a:gd name="T20" fmla="*/ 226 w 345"/>
                  <a:gd name="T21" fmla="*/ 115 h 235"/>
                  <a:gd name="T22" fmla="*/ 341 w 345"/>
                  <a:gd name="T23" fmla="*/ 230 h 235"/>
                  <a:gd name="T24" fmla="*/ 345 w 345"/>
                  <a:gd name="T25" fmla="*/ 235 h 235"/>
                  <a:gd name="T26" fmla="*/ 0 w 345"/>
                  <a:gd name="T27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5" h="235">
                    <a:moveTo>
                      <a:pt x="0" y="235"/>
                    </a:moveTo>
                    <a:cubicBezTo>
                      <a:pt x="0" y="202"/>
                      <a:pt x="5" y="171"/>
                      <a:pt x="17" y="140"/>
                    </a:cubicBezTo>
                    <a:cubicBezTo>
                      <a:pt x="37" y="95"/>
                      <a:pt x="70" y="63"/>
                      <a:pt x="114" y="41"/>
                    </a:cubicBezTo>
                    <a:cubicBezTo>
                      <a:pt x="150" y="23"/>
                      <a:pt x="188" y="13"/>
                      <a:pt x="228" y="6"/>
                    </a:cubicBezTo>
                    <a:cubicBezTo>
                      <a:pt x="243" y="4"/>
                      <a:pt x="258" y="2"/>
                      <a:pt x="273" y="0"/>
                    </a:cubicBezTo>
                    <a:cubicBezTo>
                      <a:pt x="250" y="23"/>
                      <a:pt x="227" y="45"/>
                      <a:pt x="205" y="68"/>
                    </a:cubicBezTo>
                    <a:cubicBezTo>
                      <a:pt x="205" y="69"/>
                      <a:pt x="206" y="69"/>
                      <a:pt x="206" y="70"/>
                    </a:cubicBezTo>
                    <a:cubicBezTo>
                      <a:pt x="223" y="70"/>
                      <a:pt x="241" y="70"/>
                      <a:pt x="258" y="70"/>
                    </a:cubicBezTo>
                    <a:cubicBezTo>
                      <a:pt x="258" y="70"/>
                      <a:pt x="259" y="71"/>
                      <a:pt x="259" y="71"/>
                    </a:cubicBezTo>
                    <a:cubicBezTo>
                      <a:pt x="247" y="84"/>
                      <a:pt x="234" y="97"/>
                      <a:pt x="221" y="110"/>
                    </a:cubicBezTo>
                    <a:cubicBezTo>
                      <a:pt x="223" y="112"/>
                      <a:pt x="224" y="113"/>
                      <a:pt x="226" y="115"/>
                    </a:cubicBezTo>
                    <a:cubicBezTo>
                      <a:pt x="264" y="153"/>
                      <a:pt x="302" y="191"/>
                      <a:pt x="341" y="230"/>
                    </a:cubicBezTo>
                    <a:cubicBezTo>
                      <a:pt x="342" y="231"/>
                      <a:pt x="343" y="233"/>
                      <a:pt x="345" y="235"/>
                    </a:cubicBezTo>
                    <a:cubicBezTo>
                      <a:pt x="230" y="235"/>
                      <a:pt x="115" y="235"/>
                      <a:pt x="0" y="2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C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Freeform 187"/>
              <p:cNvSpPr>
                <a:spLocks/>
              </p:cNvSpPr>
              <p:nvPr/>
            </p:nvSpPr>
            <p:spPr bwMode="auto">
              <a:xfrm>
                <a:off x="1626" y="984"/>
                <a:ext cx="138" cy="139"/>
              </a:xfrm>
              <a:custGeom>
                <a:avLst/>
                <a:gdLst>
                  <a:gd name="T0" fmla="*/ 457 w 458"/>
                  <a:gd name="T1" fmla="*/ 456 h 456"/>
                  <a:gd name="T2" fmla="*/ 292 w 458"/>
                  <a:gd name="T3" fmla="*/ 456 h 456"/>
                  <a:gd name="T4" fmla="*/ 369 w 458"/>
                  <a:gd name="T5" fmla="*/ 267 h 456"/>
                  <a:gd name="T6" fmla="*/ 277 w 458"/>
                  <a:gd name="T7" fmla="*/ 250 h 456"/>
                  <a:gd name="T8" fmla="*/ 201 w 458"/>
                  <a:gd name="T9" fmla="*/ 195 h 456"/>
                  <a:gd name="T10" fmla="*/ 151 w 458"/>
                  <a:gd name="T11" fmla="*/ 237 h 456"/>
                  <a:gd name="T12" fmla="*/ 89 w 458"/>
                  <a:gd name="T13" fmla="*/ 261 h 456"/>
                  <a:gd name="T14" fmla="*/ 166 w 458"/>
                  <a:gd name="T15" fmla="*/ 456 h 456"/>
                  <a:gd name="T16" fmla="*/ 1 w 458"/>
                  <a:gd name="T17" fmla="*/ 456 h 456"/>
                  <a:gd name="T18" fmla="*/ 1 w 458"/>
                  <a:gd name="T19" fmla="*/ 449 h 456"/>
                  <a:gd name="T20" fmla="*/ 1 w 458"/>
                  <a:gd name="T21" fmla="*/ 265 h 456"/>
                  <a:gd name="T22" fmla="*/ 27 w 458"/>
                  <a:gd name="T23" fmla="*/ 126 h 456"/>
                  <a:gd name="T24" fmla="*/ 181 w 458"/>
                  <a:gd name="T25" fmla="*/ 8 h 456"/>
                  <a:gd name="T26" fmla="*/ 318 w 458"/>
                  <a:gd name="T27" fmla="*/ 19 h 456"/>
                  <a:gd name="T28" fmla="*/ 438 w 458"/>
                  <a:gd name="T29" fmla="*/ 144 h 456"/>
                  <a:gd name="T30" fmla="*/ 457 w 458"/>
                  <a:gd name="T31" fmla="*/ 251 h 456"/>
                  <a:gd name="T32" fmla="*/ 458 w 458"/>
                  <a:gd name="T33" fmla="*/ 450 h 456"/>
                  <a:gd name="T34" fmla="*/ 457 w 458"/>
                  <a:gd name="T35" fmla="*/ 456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58" h="456">
                    <a:moveTo>
                      <a:pt x="457" y="456"/>
                    </a:moveTo>
                    <a:cubicBezTo>
                      <a:pt x="402" y="456"/>
                      <a:pt x="347" y="456"/>
                      <a:pt x="292" y="456"/>
                    </a:cubicBezTo>
                    <a:cubicBezTo>
                      <a:pt x="339" y="401"/>
                      <a:pt x="360" y="337"/>
                      <a:pt x="369" y="267"/>
                    </a:cubicBezTo>
                    <a:cubicBezTo>
                      <a:pt x="337" y="267"/>
                      <a:pt x="306" y="262"/>
                      <a:pt x="277" y="250"/>
                    </a:cubicBezTo>
                    <a:cubicBezTo>
                      <a:pt x="247" y="238"/>
                      <a:pt x="222" y="220"/>
                      <a:pt x="201" y="195"/>
                    </a:cubicBezTo>
                    <a:cubicBezTo>
                      <a:pt x="187" y="212"/>
                      <a:pt x="170" y="226"/>
                      <a:pt x="151" y="237"/>
                    </a:cubicBezTo>
                    <a:cubicBezTo>
                      <a:pt x="131" y="248"/>
                      <a:pt x="111" y="256"/>
                      <a:pt x="89" y="261"/>
                    </a:cubicBezTo>
                    <a:cubicBezTo>
                      <a:pt x="97" y="333"/>
                      <a:pt x="118" y="399"/>
                      <a:pt x="166" y="456"/>
                    </a:cubicBezTo>
                    <a:cubicBezTo>
                      <a:pt x="111" y="456"/>
                      <a:pt x="56" y="456"/>
                      <a:pt x="1" y="456"/>
                    </a:cubicBezTo>
                    <a:cubicBezTo>
                      <a:pt x="1" y="454"/>
                      <a:pt x="1" y="451"/>
                      <a:pt x="1" y="449"/>
                    </a:cubicBezTo>
                    <a:cubicBezTo>
                      <a:pt x="0" y="388"/>
                      <a:pt x="0" y="326"/>
                      <a:pt x="1" y="265"/>
                    </a:cubicBezTo>
                    <a:cubicBezTo>
                      <a:pt x="1" y="217"/>
                      <a:pt x="7" y="170"/>
                      <a:pt x="27" y="126"/>
                    </a:cubicBezTo>
                    <a:cubicBezTo>
                      <a:pt x="57" y="59"/>
                      <a:pt x="109" y="20"/>
                      <a:pt x="181" y="8"/>
                    </a:cubicBezTo>
                    <a:cubicBezTo>
                      <a:pt x="227" y="0"/>
                      <a:pt x="273" y="2"/>
                      <a:pt x="318" y="19"/>
                    </a:cubicBezTo>
                    <a:cubicBezTo>
                      <a:pt x="378" y="40"/>
                      <a:pt x="417" y="84"/>
                      <a:pt x="438" y="144"/>
                    </a:cubicBezTo>
                    <a:cubicBezTo>
                      <a:pt x="451" y="178"/>
                      <a:pt x="457" y="214"/>
                      <a:pt x="457" y="251"/>
                    </a:cubicBezTo>
                    <a:cubicBezTo>
                      <a:pt x="458" y="317"/>
                      <a:pt x="458" y="384"/>
                      <a:pt x="458" y="450"/>
                    </a:cubicBezTo>
                    <a:cubicBezTo>
                      <a:pt x="458" y="452"/>
                      <a:pt x="457" y="453"/>
                      <a:pt x="457" y="4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C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>
            <a:xfrm>
              <a:off x="10225183" y="2277830"/>
              <a:ext cx="1476000" cy="4308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SG" sz="1100">
                  <a:solidFill>
                    <a:prstClr val="white"/>
                  </a:solidFill>
                  <a:latin typeface="Calibri" panose="020F0502020204030204"/>
                </a:rPr>
                <a:t>Model</a:t>
              </a:r>
              <a:endParaRPr kumimoji="0" lang="en-SG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Contributor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104375" y="4356957"/>
            <a:ext cx="1609201" cy="1075475"/>
            <a:chOff x="2018882" y="3414843"/>
            <a:chExt cx="1609201" cy="1075475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018882" y="3796656"/>
              <a:ext cx="1609200" cy="0"/>
            </a:xfrm>
            <a:prstGeom prst="straightConnector1">
              <a:avLst/>
            </a:prstGeom>
            <a:ln w="76200">
              <a:solidFill>
                <a:srgbClr val="39BCDB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2018882" y="4104433"/>
              <a:ext cx="1609200" cy="0"/>
            </a:xfrm>
            <a:prstGeom prst="straightConnector1">
              <a:avLst/>
            </a:prstGeom>
            <a:ln w="762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2018882" y="3414843"/>
              <a:ext cx="1609201" cy="3818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G" sz="13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018882" y="4108505"/>
              <a:ext cx="1378333" cy="3818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90000" rIns="0" bIns="9000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SG" sz="1300" i="1">
                  <a:solidFill>
                    <a:prstClr val="white"/>
                  </a:solidFill>
                  <a:latin typeface="Calibri" panose="020F0502020204030204"/>
                </a:rPr>
                <a:t>Reward</a:t>
              </a:r>
              <a:endParaRPr kumimoji="0" lang="en-SG" sz="13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620CD62C-4793-4F85-821F-362B1DC6D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903" y="3234005"/>
            <a:ext cx="1314636" cy="1314636"/>
          </a:xfrm>
          <a:prstGeom prst="rect">
            <a:avLst/>
          </a:prstGeom>
        </p:spPr>
      </p:pic>
      <p:pic>
        <p:nvPicPr>
          <p:cNvPr id="4" name="Picture 2" descr="Colorful flat design character businessman Vector Image">
            <a:extLst>
              <a:ext uri="{FF2B5EF4-FFF2-40B4-BE49-F238E27FC236}">
                <a16:creationId xmlns:a16="http://schemas.microsoft.com/office/drawing/2014/main" id="{DE2F6B18-96EB-49FF-BBF7-15B1CCAB57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200" y1="10556" x2="55800" y2="10370"/>
                        <a14:foregroundMark x1="55800" y1="10370" x2="56200" y2="10463"/>
                        <a14:foregroundMark x1="47900" y1="26111" x2="55200" y2="24167"/>
                        <a14:foregroundMark x1="55200" y1="24167" x2="55600" y2="2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364" r="33042" b="63248"/>
          <a:stretch/>
        </p:blipFill>
        <p:spPr bwMode="auto">
          <a:xfrm>
            <a:off x="1691640" y="2843928"/>
            <a:ext cx="899440" cy="120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1048B774-5D0E-4D4D-B7F8-F4046EA962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9" t="21994" r="36799" b="38214"/>
          <a:stretch/>
        </p:blipFill>
        <p:spPr>
          <a:xfrm>
            <a:off x="9122699" y="2172855"/>
            <a:ext cx="1052636" cy="1021662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75841D31-AF49-40A3-A2B3-DA248C94022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74" t="32978" r="31116" b="22698"/>
          <a:stretch/>
        </p:blipFill>
        <p:spPr>
          <a:xfrm>
            <a:off x="9065954" y="4262821"/>
            <a:ext cx="1191828" cy="111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9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7365"/>
            <a:ext cx="10515600" cy="1325563"/>
          </a:xfrm>
        </p:spPr>
        <p:txBody>
          <a:bodyPr/>
          <a:lstStyle/>
          <a:p>
            <a:pPr algn="ctr"/>
            <a:r>
              <a:rPr lang="en-SG">
                <a:solidFill>
                  <a:schemeClr val="tx1">
                    <a:lumMod val="75000"/>
                    <a:lumOff val="25000"/>
                  </a:schemeClr>
                </a:solidFill>
              </a:rPr>
              <a:t>Investor’s Experience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506A9BD-6A9E-4D88-A965-1B58BDFCA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" t="5734" r="748" b="1498"/>
          <a:stretch/>
        </p:blipFill>
        <p:spPr bwMode="auto">
          <a:xfrm>
            <a:off x="809582" y="1633566"/>
            <a:ext cx="10709698" cy="522443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4534" t="13467" r="15375" b="13566"/>
          <a:stretch/>
        </p:blipFill>
        <p:spPr>
          <a:xfrm>
            <a:off x="2633006" y="1936587"/>
            <a:ext cx="7091610" cy="4152823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838200" y="3656963"/>
            <a:ext cx="2520000" cy="2520000"/>
          </a:xfrm>
          <a:prstGeom prst="ellipse">
            <a:avLst/>
          </a:prstGeom>
          <a:solidFill>
            <a:srgbClr val="39BC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Prototype Demo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A3A93A-CB6C-451E-AA7A-E8C715F7EA97}"/>
              </a:ext>
            </a:extLst>
          </p:cNvPr>
          <p:cNvSpPr/>
          <p:nvPr/>
        </p:nvSpPr>
        <p:spPr>
          <a:xfrm>
            <a:off x="6063228" y="350921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7E51FE-59E8-4F30-8DE7-B00A8F90F2DC}"/>
              </a:ext>
            </a:extLst>
          </p:cNvPr>
          <p:cNvCxnSpPr>
            <a:cxnSpLocks/>
          </p:cNvCxnSpPr>
          <p:nvPr/>
        </p:nvCxnSpPr>
        <p:spPr>
          <a:xfrm>
            <a:off x="5168628" y="397871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EA77DE-4CF7-4A27-8280-34592C8B95A9}"/>
              </a:ext>
            </a:extLst>
          </p:cNvPr>
          <p:cNvCxnSpPr>
            <a:cxnSpLocks/>
          </p:cNvCxnSpPr>
          <p:nvPr/>
        </p:nvCxnSpPr>
        <p:spPr>
          <a:xfrm>
            <a:off x="6179548" y="397871"/>
            <a:ext cx="890002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BCF28DF9-90FB-477B-8765-7FB5120C4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88840" y="155332"/>
            <a:ext cx="468000" cy="468000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B8D24C-AEB0-4E65-A3C5-6FF1C99C43D3}"/>
              </a:ext>
            </a:extLst>
          </p:cNvPr>
          <p:cNvSpPr/>
          <p:nvPr/>
        </p:nvSpPr>
        <p:spPr>
          <a:xfrm>
            <a:off x="7011616" y="347203"/>
            <a:ext cx="108000" cy="10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Picture 2" descr="Colorful flat design character businessman Vector Image">
            <a:extLst>
              <a:ext uri="{FF2B5EF4-FFF2-40B4-BE49-F238E27FC236}">
                <a16:creationId xmlns:a16="http://schemas.microsoft.com/office/drawing/2014/main" id="{AA51FFA2-12D8-4458-8568-FF53907DA8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200" y1="10556" x2="55800" y2="10370"/>
                        <a14:foregroundMark x1="55800" y1="10370" x2="56200" y2="10463"/>
                        <a14:foregroundMark x1="47900" y1="26111" x2="55200" y2="24167"/>
                        <a14:foregroundMark x1="55200" y1="24167" x2="55600" y2="2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907" r="36430" b="70974"/>
          <a:stretch/>
        </p:blipFill>
        <p:spPr bwMode="auto">
          <a:xfrm>
            <a:off x="5003148" y="155332"/>
            <a:ext cx="362475" cy="38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715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1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>
            <a:gsLst>
              <a:gs pos="79000">
                <a:srgbClr val="4D429B">
                  <a:alpha val="75000"/>
                </a:srgbClr>
              </a:gs>
              <a:gs pos="25000">
                <a:srgbClr val="6D63BF">
                  <a:alpha val="75000"/>
                </a:srgbClr>
              </a:gs>
              <a:gs pos="0">
                <a:srgbClr val="91DAEB">
                  <a:alpha val="75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Stock Screening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382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Screen Industries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5048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Search Stocks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171400" y="5046214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 to Watchlist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rcRect l="6074" t="14313" r="75913" b="53664"/>
          <a:stretch>
            <a:fillRect/>
          </a:stretch>
        </p:blipFill>
        <p:spPr>
          <a:xfrm>
            <a:off x="838200" y="1833037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rcRect l="7317" t="5077" r="74294" b="62231"/>
          <a:stretch>
            <a:fillRect/>
          </a:stretch>
        </p:blipFill>
        <p:spPr>
          <a:xfrm>
            <a:off x="8171400" y="1833037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/>
          <a:srcRect l="7606" t="11535" r="77026" b="61144"/>
          <a:stretch>
            <a:fillRect/>
          </a:stretch>
        </p:blipFill>
        <p:spPr>
          <a:xfrm>
            <a:off x="4504799" y="1833037"/>
            <a:ext cx="3182401" cy="3182400"/>
          </a:xfrm>
          <a:custGeom>
            <a:avLst/>
            <a:gdLst>
              <a:gd name="connsiteX0" fmla="*/ 1591200 w 3182401"/>
              <a:gd name="connsiteY0" fmla="*/ 0 h 3182400"/>
              <a:gd name="connsiteX1" fmla="*/ 3182401 w 3182401"/>
              <a:gd name="connsiteY1" fmla="*/ 1591200 h 3182400"/>
              <a:gd name="connsiteX2" fmla="*/ 1591200 w 3182401"/>
              <a:gd name="connsiteY2" fmla="*/ 3182400 h 3182400"/>
              <a:gd name="connsiteX3" fmla="*/ 0 w 3182401"/>
              <a:gd name="connsiteY3" fmla="*/ 1591200 h 3182400"/>
              <a:gd name="connsiteX4" fmla="*/ 1591200 w 3182401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1" h="3182400">
                <a:moveTo>
                  <a:pt x="1591200" y="0"/>
                </a:moveTo>
                <a:cubicBezTo>
                  <a:pt x="2469995" y="0"/>
                  <a:pt x="3182401" y="712405"/>
                  <a:pt x="3182401" y="1591200"/>
                </a:cubicBezTo>
                <a:cubicBezTo>
                  <a:pt x="3182401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</p:spTree>
    <p:extLst>
      <p:ext uri="{BB962C8B-B14F-4D97-AF65-F5344CB8AC3E}">
        <p14:creationId xmlns:p14="http://schemas.microsoft.com/office/powerpoint/2010/main" val="3284429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9000">
                <a:srgbClr val="4D429B">
                  <a:alpha val="75000"/>
                </a:srgbClr>
              </a:gs>
              <a:gs pos="25000">
                <a:srgbClr val="6D63BF">
                  <a:alpha val="75000"/>
                </a:srgbClr>
              </a:gs>
              <a:gs pos="0">
                <a:srgbClr val="91DAEB">
                  <a:alpha val="75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>
                <a:solidFill>
                  <a:schemeClr val="bg1"/>
                </a:solidFill>
              </a:rPr>
              <a:t>Company Insights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rcRect l="13550" t="18068" r="58837" b="32844"/>
          <a:stretch>
            <a:fillRect/>
          </a:stretch>
        </p:blipFill>
        <p:spPr>
          <a:xfrm>
            <a:off x="838199" y="1837800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rcRect l="64904" t="14192" b="23415"/>
          <a:stretch>
            <a:fillRect/>
          </a:stretch>
        </p:blipFill>
        <p:spPr>
          <a:xfrm>
            <a:off x="4504800" y="1825625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rcRect l="24139" t="40024" r="50000" b="14001"/>
          <a:stretch>
            <a:fillRect/>
          </a:stretch>
        </p:blipFill>
        <p:spPr>
          <a:xfrm>
            <a:off x="8171399" y="1837800"/>
            <a:ext cx="3182400" cy="3182400"/>
          </a:xfrm>
          <a:custGeom>
            <a:avLst/>
            <a:gdLst>
              <a:gd name="connsiteX0" fmla="*/ 1591200 w 3182400"/>
              <a:gd name="connsiteY0" fmla="*/ 0 h 3182400"/>
              <a:gd name="connsiteX1" fmla="*/ 3182400 w 3182400"/>
              <a:gd name="connsiteY1" fmla="*/ 1591200 h 3182400"/>
              <a:gd name="connsiteX2" fmla="*/ 1591200 w 3182400"/>
              <a:gd name="connsiteY2" fmla="*/ 3182400 h 3182400"/>
              <a:gd name="connsiteX3" fmla="*/ 0 w 3182400"/>
              <a:gd name="connsiteY3" fmla="*/ 1591200 h 3182400"/>
              <a:gd name="connsiteX4" fmla="*/ 1591200 w 3182400"/>
              <a:gd name="connsiteY4" fmla="*/ 0 h 31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2400">
                <a:moveTo>
                  <a:pt x="1591200" y="0"/>
                </a:moveTo>
                <a:cubicBezTo>
                  <a:pt x="2469995" y="0"/>
                  <a:pt x="3182400" y="712405"/>
                  <a:pt x="3182400" y="1591200"/>
                </a:cubicBezTo>
                <a:cubicBezTo>
                  <a:pt x="3182400" y="2469995"/>
                  <a:pt x="2469995" y="3182400"/>
                  <a:pt x="1591200" y="3182400"/>
                </a:cubicBezTo>
                <a:cubicBezTo>
                  <a:pt x="712405" y="3182400"/>
                  <a:pt x="0" y="2469995"/>
                  <a:pt x="0" y="1591200"/>
                </a:cubicBezTo>
                <a:cubicBezTo>
                  <a:pt x="0" y="712405"/>
                  <a:pt x="712405" y="0"/>
                  <a:pt x="1591200" y="0"/>
                </a:cubicBezTo>
                <a:close/>
              </a:path>
            </a:pathLst>
          </a:custGeom>
          <a:ln w="57150">
            <a:solidFill>
              <a:srgbClr val="39BCDB"/>
            </a:solidFill>
          </a:ln>
        </p:spPr>
      </p:pic>
      <p:sp>
        <p:nvSpPr>
          <p:cNvPr id="11" name="Rectangle 10"/>
          <p:cNvSpPr/>
          <p:nvPr/>
        </p:nvSpPr>
        <p:spPr>
          <a:xfrm>
            <a:off x="838200" y="5049966"/>
            <a:ext cx="3182400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Review Key Statistics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20599" y="5049966"/>
            <a:ext cx="4150799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sz="2800">
                <a:solidFill>
                  <a:prstClr val="white"/>
                </a:solidFill>
                <a:latin typeface="Calibri" panose="020F0502020204030204"/>
              </a:rPr>
              <a:t>See </a:t>
            </a: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Market Sentiment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687200" y="5049966"/>
            <a:ext cx="4504797" cy="7944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80000" bIns="18000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Company Relations</a:t>
            </a:r>
          </a:p>
        </p:txBody>
      </p:sp>
    </p:spTree>
    <p:extLst>
      <p:ext uri="{BB962C8B-B14F-4D97-AF65-F5344CB8AC3E}">
        <p14:creationId xmlns:p14="http://schemas.microsoft.com/office/powerpoint/2010/main" val="997414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60EB"/>
      </a:accent1>
      <a:accent2>
        <a:srgbClr val="F2F2F2"/>
      </a:accent2>
      <a:accent3>
        <a:srgbClr val="91DAEB"/>
      </a:accent3>
      <a:accent4>
        <a:srgbClr val="D1ADF5"/>
      </a:accent4>
      <a:accent5>
        <a:srgbClr val="714C9C"/>
      </a:accent5>
      <a:accent6>
        <a:srgbClr val="49619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hengd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60EB"/>
      </a:accent1>
      <a:accent2>
        <a:srgbClr val="BFBFBF"/>
      </a:accent2>
      <a:accent3>
        <a:srgbClr val="91DAEB"/>
      </a:accent3>
      <a:accent4>
        <a:srgbClr val="D1ADF5"/>
      </a:accent4>
      <a:accent5>
        <a:srgbClr val="714C9C"/>
      </a:accent5>
      <a:accent6>
        <a:srgbClr val="49619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87246C3F30E94EAA2A8BEB747BF5A8" ma:contentTypeVersion="10" ma:contentTypeDescription="Create a new document." ma:contentTypeScope="" ma:versionID="a7cb3e734551aebac3f6fab80d617728">
  <xsd:schema xmlns:xsd="http://www.w3.org/2001/XMLSchema" xmlns:xs="http://www.w3.org/2001/XMLSchema" xmlns:p="http://schemas.microsoft.com/office/2006/metadata/properties" xmlns:ns2="da7db49f-264e-4b92-8418-4071d202a1ae" targetNamespace="http://schemas.microsoft.com/office/2006/metadata/properties" ma:root="true" ma:fieldsID="34ddb7669264e9eaf82cac9d75aaa403" ns2:_="">
    <xsd:import namespace="da7db49f-264e-4b92-8418-4071d202a1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7db49f-264e-4b92-8418-4071d202a1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B90634-5508-4F44-BD30-3BD5EA4FDB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FD1C64-093A-4C6F-B114-331B3BD4D8CB}">
  <ds:schemaRefs>
    <ds:schemaRef ds:uri="da7db49f-264e-4b92-8418-4071d202a1a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2031372-DF10-4C0D-A42D-870982E0C3E8}">
  <ds:schemaRefs>
    <ds:schemaRef ds:uri="da7db49f-264e-4b92-8418-4071d202a1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989</Words>
  <Application>Microsoft Macintosh PowerPoint</Application>
  <PresentationFormat>Widescreen</PresentationFormat>
  <Paragraphs>276</Paragraphs>
  <Slides>28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Segoe UI</vt:lpstr>
      <vt:lpstr>Segoe UI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Pisces opens the AI Black-Box for Investors</vt:lpstr>
      <vt:lpstr>Subscription-based Business Model</vt:lpstr>
      <vt:lpstr>Investor’s Experience</vt:lpstr>
      <vt:lpstr>Stock Screening</vt:lpstr>
      <vt:lpstr>Company Insights</vt:lpstr>
      <vt:lpstr>Prediction Models</vt:lpstr>
      <vt:lpstr>Stock Prediction and Interpretation</vt:lpstr>
      <vt:lpstr>Contributor’s Experience</vt:lpstr>
      <vt:lpstr>Contributor’s Features</vt:lpstr>
      <vt:lpstr>Slide 9</vt:lpstr>
      <vt:lpstr>Technical Analysis</vt:lpstr>
      <vt:lpstr>Latent Dirichlet Allocation Topic Modelling</vt:lpstr>
      <vt:lpstr>Topic Modelling Results</vt:lpstr>
      <vt:lpstr>Sentiment Analysis with Vader</vt:lpstr>
      <vt:lpstr>Sentiment Analysis with Vader</vt:lpstr>
      <vt:lpstr>Random Forest Regression</vt:lpstr>
      <vt:lpstr>PowerPoint Presentation</vt:lpstr>
      <vt:lpstr>PowerPoint Presentation</vt:lpstr>
      <vt:lpstr>PowerPoint Presentation</vt:lpstr>
      <vt:lpstr>PowerPoint Presentation</vt:lpstr>
      <vt:lpstr>System Architecture</vt:lpstr>
      <vt:lpstr>Win – Win - Win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Initial Public Offering</dc:title>
  <dc:creator>Tommy</dc:creator>
  <cp:lastModifiedBy>Alexander Baesell</cp:lastModifiedBy>
  <cp:revision>4</cp:revision>
  <dcterms:created xsi:type="dcterms:W3CDTF">2020-10-21T14:47:44Z</dcterms:created>
  <dcterms:modified xsi:type="dcterms:W3CDTF">2020-10-29T13:53:31Z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0x0101006687246C3F30E94EAA2A8BEB747BF5A8</vt:lpwstr>
  </property>
</Properties>
</file>

<file path=docProps/thumbnail.jpeg>
</file>